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6"/>
  </p:notesMasterIdLst>
  <p:sldIdLst>
    <p:sldId id="270" r:id="rId2"/>
    <p:sldId id="269" r:id="rId3"/>
    <p:sldId id="272" r:id="rId4"/>
    <p:sldId id="274" r:id="rId5"/>
    <p:sldId id="275" r:id="rId6"/>
    <p:sldId id="276" r:id="rId7"/>
    <p:sldId id="277" r:id="rId8"/>
    <p:sldId id="278" r:id="rId9"/>
    <p:sldId id="280" r:id="rId10"/>
    <p:sldId id="281" r:id="rId11"/>
    <p:sldId id="282" r:id="rId12"/>
    <p:sldId id="279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0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536FB6-8663-4BFC-9987-CE542C51CD5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B752FA-B438-4A06-A7E7-703228E4870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деятельности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5F0EED-AD5B-489F-9705-624D4A7B0D0A}" type="parTrans" cxnId="{78975A62-5CBA-4F88-9423-DA9C90651F82}">
      <dgm:prSet/>
      <dgm:spPr/>
      <dgm:t>
        <a:bodyPr/>
        <a:lstStyle/>
        <a:p>
          <a:endParaRPr lang="ru-RU"/>
        </a:p>
      </dgm:t>
    </dgm:pt>
    <dgm:pt modelId="{D135B884-3391-4059-AB06-7C60F0F82CE7}" type="sibTrans" cxnId="{78975A62-5CBA-4F88-9423-DA9C90651F82}">
      <dgm:prSet/>
      <dgm:spPr/>
      <dgm:t>
        <a:bodyPr/>
        <a:lstStyle/>
        <a:p>
          <a:endParaRPr lang="ru-RU"/>
        </a:p>
      </dgm:t>
    </dgm:pt>
    <dgm:pt modelId="{51B32AFB-944E-400C-8EFF-EDC22861054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15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Организационно-аналитическая работа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Анкетирование</a:t>
          </a:r>
          <a:r>
            <a:rPr lang="ru-RU" sz="1400" b="0" spc="-2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учащихся</a:t>
          </a:r>
          <a:r>
            <a:rPr lang="ru-RU" sz="1400" b="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</a:t>
          </a:r>
          <a:r>
            <a:rPr lang="ru-RU" sz="1400" b="0" spc="-3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их</a:t>
          </a:r>
          <a:r>
            <a:rPr lang="ru-RU" sz="1400" b="0" spc="-3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родителей.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Разработка «дорожной карты» по реализации проекта 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Мониторинг результатов реализации проекта</a:t>
          </a:r>
        </a:p>
        <a:p>
          <a:pPr algn="just"/>
          <a:endParaRPr lang="ru-RU" sz="1400" b="0" i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ru-RU" sz="1500" b="0" i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ru-RU" sz="15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F67F09-F1C2-4415-9E5D-63916F5DD38B}" type="parTrans" cxnId="{6C302E4E-F36E-462E-AE27-CD0DC7FDFC4B}">
      <dgm:prSet/>
      <dgm:spPr/>
      <dgm:t>
        <a:bodyPr/>
        <a:lstStyle/>
        <a:p>
          <a:endParaRPr lang="ru-RU"/>
        </a:p>
      </dgm:t>
    </dgm:pt>
    <dgm:pt modelId="{A3D6D066-F7C4-4DC0-A7D9-17946BD819A2}" type="sibTrans" cxnId="{6C302E4E-F36E-462E-AE27-CD0DC7FDFC4B}">
      <dgm:prSet/>
      <dgm:spPr/>
      <dgm:t>
        <a:bodyPr/>
        <a:lstStyle/>
        <a:p>
          <a:endParaRPr lang="ru-RU"/>
        </a:p>
      </dgm:t>
    </dgm:pt>
    <dgm:pt modelId="{DD6CB4D6-8ACF-4DC9-B9F6-A423E6FBDD53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коллективом</a:t>
          </a:r>
        </a:p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педагогических советов, совещаний, круглых столов по вопросам школьного питания.</a:t>
          </a:r>
        </a:p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квалификации  педагогов  и работников школьной столовой по вопросам школьного питания </a:t>
          </a:r>
        </a:p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8B0AA6-0991-4F0C-A731-E95A1438B961}" type="parTrans" cxnId="{BCEA8927-537B-4A7D-839A-97B18E0A1633}">
      <dgm:prSet/>
      <dgm:spPr/>
      <dgm:t>
        <a:bodyPr/>
        <a:lstStyle/>
        <a:p>
          <a:endParaRPr lang="ru-RU"/>
        </a:p>
      </dgm:t>
    </dgm:pt>
    <dgm:pt modelId="{DCAF8577-B15F-40D8-BE9F-DBA1930DB37A}" type="sibTrans" cxnId="{BCEA8927-537B-4A7D-839A-97B18E0A1633}">
      <dgm:prSet/>
      <dgm:spPr/>
      <dgm:t>
        <a:bodyPr/>
        <a:lstStyle/>
        <a:p>
          <a:endParaRPr lang="ru-RU"/>
        </a:p>
      </dgm:t>
    </dgm:pt>
    <dgm:pt modelId="{828C20B1-AEAC-418E-8014-19741E97D3D7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обучающимися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Проведение тематических уроков, классных часов, экскурсий, круглых  </a:t>
          </a:r>
          <a:r>
            <a:rPr lang="ru-RU" sz="1400" b="0" spc="-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столов,</a:t>
          </a:r>
          <a:r>
            <a:rPr lang="ru-RU" sz="1400" b="0" spc="-33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викторин.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«Уголков здоровья» с информацией о режиме, культуре и сбалансированности  питания</a:t>
          </a: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Конкурсы</a:t>
          </a:r>
          <a:r>
            <a:rPr lang="ru-RU" sz="1400" b="0" spc="-1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стенгазет,</a:t>
          </a:r>
          <a:r>
            <a:rPr lang="ru-RU" sz="1400" b="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плакатов,</a:t>
          </a:r>
          <a:r>
            <a:rPr lang="ru-RU" sz="1400" b="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рисунков</a:t>
          </a:r>
        </a:p>
        <a:p>
          <a:pPr algn="just"/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проектах, акциях на разных уровнях</a:t>
          </a:r>
          <a:endParaRPr lang="ru-RU" sz="14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15DD7C-41B2-4169-BACC-78D5ADE076A2}" type="parTrans" cxnId="{31FE6982-E3F1-412C-BC22-656D000F76B1}">
      <dgm:prSet/>
      <dgm:spPr/>
      <dgm:t>
        <a:bodyPr/>
        <a:lstStyle/>
        <a:p>
          <a:endParaRPr lang="ru-RU"/>
        </a:p>
      </dgm:t>
    </dgm:pt>
    <dgm:pt modelId="{D922D3F3-43B2-405D-8F78-E9C4DBDBFDED}" type="sibTrans" cxnId="{31FE6982-E3F1-412C-BC22-656D000F76B1}">
      <dgm:prSet/>
      <dgm:spPr/>
      <dgm:t>
        <a:bodyPr/>
        <a:lstStyle/>
        <a:p>
          <a:endParaRPr lang="ru-RU"/>
        </a:p>
      </dgm:t>
    </dgm:pt>
    <dgm:pt modelId="{E1C00996-DBD1-4DE4-BB4A-133A45B07753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Информационное обеспечение</a:t>
          </a:r>
          <a:r>
            <a:rPr lang="ru-RU" sz="15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</a:p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Публикации на страничке </a:t>
          </a:r>
          <a:r>
            <a:rPr lang="ru-RU" sz="14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ВКонтакте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информации по вопросам питания  на школьном сайте 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90009F-4A4E-413B-B17A-E95BAF51B403}" type="parTrans" cxnId="{1CD20146-0657-4BBA-A7FE-72ADCDC883EF}">
      <dgm:prSet/>
      <dgm:spPr/>
      <dgm:t>
        <a:bodyPr/>
        <a:lstStyle/>
        <a:p>
          <a:endParaRPr lang="ru-RU"/>
        </a:p>
      </dgm:t>
    </dgm:pt>
    <dgm:pt modelId="{F7FDB0D8-DB7A-4551-865F-E080B3D72139}" type="sibTrans" cxnId="{1CD20146-0657-4BBA-A7FE-72ADCDC883EF}">
      <dgm:prSet/>
      <dgm:spPr/>
      <dgm:t>
        <a:bodyPr/>
        <a:lstStyle/>
        <a:p>
          <a:endParaRPr lang="ru-RU"/>
        </a:p>
      </dgm:t>
    </dgm:pt>
    <dgm:pt modelId="{A757C6FD-DBB9-42EE-AA27-78096AAD5B9B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1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родителями и общественностью</a:t>
          </a:r>
        </a:p>
        <a:p>
          <a:pPr algn="ctr"/>
          <a:endParaRPr lang="ru-RU" sz="15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Выступления</a:t>
          </a:r>
          <a:r>
            <a:rPr lang="ru-RU" sz="1400" b="0" spc="3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на</a:t>
          </a:r>
          <a:r>
            <a:rPr lang="ru-RU" sz="1400" b="0" spc="30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родительских</a:t>
          </a:r>
          <a:r>
            <a:rPr lang="ru-RU" sz="1400" b="0" spc="30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собраниях о здоровом питании</a:t>
          </a:r>
        </a:p>
        <a:p>
          <a:pPr algn="just"/>
          <a:r>
            <a:rPr lang="ru-RU" sz="1400" b="0" spc="31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«Круглые столы» с участием представителей общественности </a:t>
          </a:r>
          <a:endParaRPr lang="ru-RU" sz="14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380A36-61E2-4CD3-9A66-DEF6ACF82866}" type="parTrans" cxnId="{35DF9056-0DD0-44DE-96B3-BB6E83EDD1D7}">
      <dgm:prSet/>
      <dgm:spPr/>
      <dgm:t>
        <a:bodyPr/>
        <a:lstStyle/>
        <a:p>
          <a:endParaRPr lang="ru-RU"/>
        </a:p>
      </dgm:t>
    </dgm:pt>
    <dgm:pt modelId="{FE10152C-0BB2-46B9-AB18-C76397727F53}" type="sibTrans" cxnId="{35DF9056-0DD0-44DE-96B3-BB6E83EDD1D7}">
      <dgm:prSet/>
      <dgm:spPr/>
      <dgm:t>
        <a:bodyPr/>
        <a:lstStyle/>
        <a:p>
          <a:endParaRPr lang="ru-RU"/>
        </a:p>
      </dgm:t>
    </dgm:pt>
    <dgm:pt modelId="{699E08C6-0846-4BD0-8C97-C62739CA5458}" type="pres">
      <dgm:prSet presAssocID="{A3536FB6-8663-4BFC-9987-CE542C51CD5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8728BC-FD21-4EEC-AF26-D20670A8B136}" type="pres">
      <dgm:prSet presAssocID="{45B752FA-B438-4A06-A7E7-703228E4870C}" presName="roof" presStyleLbl="dkBgShp" presStyleIdx="0" presStyleCnt="2" custScaleY="44336" custLinFactNeighborY="16003"/>
      <dgm:spPr/>
      <dgm:t>
        <a:bodyPr/>
        <a:lstStyle/>
        <a:p>
          <a:endParaRPr lang="ru-RU"/>
        </a:p>
      </dgm:t>
    </dgm:pt>
    <dgm:pt modelId="{0D5D1564-297A-4C6A-BFBB-CC17589AB2D3}" type="pres">
      <dgm:prSet presAssocID="{45B752FA-B438-4A06-A7E7-703228E4870C}" presName="pillars" presStyleCnt="0"/>
      <dgm:spPr/>
    </dgm:pt>
    <dgm:pt modelId="{BB95661E-666B-4123-BB0B-9B9FCB7729EB}" type="pres">
      <dgm:prSet presAssocID="{45B752FA-B438-4A06-A7E7-703228E4870C}" presName="pillar1" presStyleLbl="node1" presStyleIdx="0" presStyleCnt="5" custScaleY="107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E0C67-6DC8-4A0C-A9B9-7BB91EBDFD0B}" type="pres">
      <dgm:prSet presAssocID="{DD6CB4D6-8ACF-4DC9-B9F6-A423E6FBDD53}" presName="pillarX" presStyleLbl="node1" presStyleIdx="1" presStyleCnt="5" custScaleY="107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E9E4C0-B02D-491F-96AC-979D87DEC1B5}" type="pres">
      <dgm:prSet presAssocID="{828C20B1-AEAC-418E-8014-19741E97D3D7}" presName="pillarX" presStyleLbl="node1" presStyleIdx="2" presStyleCnt="5" custScaleY="107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E82A7C-F3E0-4047-A28B-72E16C5A12F9}" type="pres">
      <dgm:prSet presAssocID="{A757C6FD-DBB9-42EE-AA27-78096AAD5B9B}" presName="pillarX" presStyleLbl="node1" presStyleIdx="3" presStyleCnt="5" custScaleY="107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A3967D-E10E-43B4-84FA-C055D072CD48}" type="pres">
      <dgm:prSet presAssocID="{E1C00996-DBD1-4DE4-BB4A-133A45B07753}" presName="pillarX" presStyleLbl="node1" presStyleIdx="4" presStyleCnt="5" custScaleY="107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41A8E-A5DF-4C0B-9327-B42BE4B7F762}" type="pres">
      <dgm:prSet presAssocID="{45B752FA-B438-4A06-A7E7-703228E4870C}" presName="base" presStyleLbl="dkBgShp" presStyleIdx="1" presStyleCnt="2" custFlipVert="1" custScaleY="29354" custLinFactNeighborY="26974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</dgm:pt>
  </dgm:ptLst>
  <dgm:cxnLst>
    <dgm:cxn modelId="{6C302E4E-F36E-462E-AE27-CD0DC7FDFC4B}" srcId="{45B752FA-B438-4A06-A7E7-703228E4870C}" destId="{51B32AFB-944E-400C-8EFF-EDC22861054C}" srcOrd="0" destOrd="0" parTransId="{BCF67F09-F1C2-4415-9E5D-63916F5DD38B}" sibTransId="{A3D6D066-F7C4-4DC0-A7D9-17946BD819A2}"/>
    <dgm:cxn modelId="{0BED60C4-C0A1-4F48-90EF-6129931CAAEB}" type="presOf" srcId="{DD6CB4D6-8ACF-4DC9-B9F6-A423E6FBDD53}" destId="{7BCE0C67-6DC8-4A0C-A9B9-7BB91EBDFD0B}" srcOrd="0" destOrd="0" presId="urn:microsoft.com/office/officeart/2005/8/layout/hList3"/>
    <dgm:cxn modelId="{35DF9056-0DD0-44DE-96B3-BB6E83EDD1D7}" srcId="{45B752FA-B438-4A06-A7E7-703228E4870C}" destId="{A757C6FD-DBB9-42EE-AA27-78096AAD5B9B}" srcOrd="3" destOrd="0" parTransId="{91380A36-61E2-4CD3-9A66-DEF6ACF82866}" sibTransId="{FE10152C-0BB2-46B9-AB18-C76397727F53}"/>
    <dgm:cxn modelId="{BA8DBE98-EE74-479F-ADE0-9DF19CD7971D}" type="presOf" srcId="{E1C00996-DBD1-4DE4-BB4A-133A45B07753}" destId="{BAA3967D-E10E-43B4-84FA-C055D072CD48}" srcOrd="0" destOrd="0" presId="urn:microsoft.com/office/officeart/2005/8/layout/hList3"/>
    <dgm:cxn modelId="{8F730134-FC94-4943-887C-1D9EA116D1F5}" type="presOf" srcId="{51B32AFB-944E-400C-8EFF-EDC22861054C}" destId="{BB95661E-666B-4123-BB0B-9B9FCB7729EB}" srcOrd="0" destOrd="0" presId="urn:microsoft.com/office/officeart/2005/8/layout/hList3"/>
    <dgm:cxn modelId="{BCEA8927-537B-4A7D-839A-97B18E0A1633}" srcId="{45B752FA-B438-4A06-A7E7-703228E4870C}" destId="{DD6CB4D6-8ACF-4DC9-B9F6-A423E6FBDD53}" srcOrd="1" destOrd="0" parTransId="{368B0AA6-0991-4F0C-A731-E95A1438B961}" sibTransId="{DCAF8577-B15F-40D8-BE9F-DBA1930DB37A}"/>
    <dgm:cxn modelId="{FB4671A6-FF87-4828-AD8C-7400910D497C}" type="presOf" srcId="{A3536FB6-8663-4BFC-9987-CE542C51CD5C}" destId="{699E08C6-0846-4BD0-8C97-C62739CA5458}" srcOrd="0" destOrd="0" presId="urn:microsoft.com/office/officeart/2005/8/layout/hList3"/>
    <dgm:cxn modelId="{B63AC300-1C23-41A1-9654-E9FBD639F454}" type="presOf" srcId="{828C20B1-AEAC-418E-8014-19741E97D3D7}" destId="{67E9E4C0-B02D-491F-96AC-979D87DEC1B5}" srcOrd="0" destOrd="0" presId="urn:microsoft.com/office/officeart/2005/8/layout/hList3"/>
    <dgm:cxn modelId="{31FE6982-E3F1-412C-BC22-656D000F76B1}" srcId="{45B752FA-B438-4A06-A7E7-703228E4870C}" destId="{828C20B1-AEAC-418E-8014-19741E97D3D7}" srcOrd="2" destOrd="0" parTransId="{5915DD7C-41B2-4169-BACC-78D5ADE076A2}" sibTransId="{D922D3F3-43B2-405D-8F78-E9C4DBDBFDED}"/>
    <dgm:cxn modelId="{35CA090C-AEDD-4E80-B6A1-03F5CC86D7BF}" type="presOf" srcId="{A757C6FD-DBB9-42EE-AA27-78096AAD5B9B}" destId="{95E82A7C-F3E0-4047-A28B-72E16C5A12F9}" srcOrd="0" destOrd="0" presId="urn:microsoft.com/office/officeart/2005/8/layout/hList3"/>
    <dgm:cxn modelId="{78975A62-5CBA-4F88-9423-DA9C90651F82}" srcId="{A3536FB6-8663-4BFC-9987-CE542C51CD5C}" destId="{45B752FA-B438-4A06-A7E7-703228E4870C}" srcOrd="0" destOrd="0" parTransId="{D35F0EED-AD5B-489F-9705-624D4A7B0D0A}" sibTransId="{D135B884-3391-4059-AB06-7C60F0F82CE7}"/>
    <dgm:cxn modelId="{085F37DA-F1E7-4234-866D-B46728EE4E52}" type="presOf" srcId="{45B752FA-B438-4A06-A7E7-703228E4870C}" destId="{C58728BC-FD21-4EEC-AF26-D20670A8B136}" srcOrd="0" destOrd="0" presId="urn:microsoft.com/office/officeart/2005/8/layout/hList3"/>
    <dgm:cxn modelId="{1CD20146-0657-4BBA-A7FE-72ADCDC883EF}" srcId="{45B752FA-B438-4A06-A7E7-703228E4870C}" destId="{E1C00996-DBD1-4DE4-BB4A-133A45B07753}" srcOrd="4" destOrd="0" parTransId="{F190009F-4A4E-413B-B17A-E95BAF51B403}" sibTransId="{F7FDB0D8-DB7A-4551-865F-E080B3D72139}"/>
    <dgm:cxn modelId="{C4F10274-CB77-4755-8F46-A50E71A880C3}" type="presParOf" srcId="{699E08C6-0846-4BD0-8C97-C62739CA5458}" destId="{C58728BC-FD21-4EEC-AF26-D20670A8B136}" srcOrd="0" destOrd="0" presId="urn:microsoft.com/office/officeart/2005/8/layout/hList3"/>
    <dgm:cxn modelId="{4FACE78E-D192-43F0-9D18-601942B54A31}" type="presParOf" srcId="{699E08C6-0846-4BD0-8C97-C62739CA5458}" destId="{0D5D1564-297A-4C6A-BFBB-CC17589AB2D3}" srcOrd="1" destOrd="0" presId="urn:microsoft.com/office/officeart/2005/8/layout/hList3"/>
    <dgm:cxn modelId="{0FF24416-E238-4BE1-9EB9-41AB97BD288E}" type="presParOf" srcId="{0D5D1564-297A-4C6A-BFBB-CC17589AB2D3}" destId="{BB95661E-666B-4123-BB0B-9B9FCB7729EB}" srcOrd="0" destOrd="0" presId="urn:microsoft.com/office/officeart/2005/8/layout/hList3"/>
    <dgm:cxn modelId="{AF249A91-72AC-4C23-8CE5-AED31B6C9CBA}" type="presParOf" srcId="{0D5D1564-297A-4C6A-BFBB-CC17589AB2D3}" destId="{7BCE0C67-6DC8-4A0C-A9B9-7BB91EBDFD0B}" srcOrd="1" destOrd="0" presId="urn:microsoft.com/office/officeart/2005/8/layout/hList3"/>
    <dgm:cxn modelId="{AB7C217D-2A93-4EF5-9C55-265F7E5EE437}" type="presParOf" srcId="{0D5D1564-297A-4C6A-BFBB-CC17589AB2D3}" destId="{67E9E4C0-B02D-491F-96AC-979D87DEC1B5}" srcOrd="2" destOrd="0" presId="urn:microsoft.com/office/officeart/2005/8/layout/hList3"/>
    <dgm:cxn modelId="{524C9525-4884-40F6-A033-98BA76141745}" type="presParOf" srcId="{0D5D1564-297A-4C6A-BFBB-CC17589AB2D3}" destId="{95E82A7C-F3E0-4047-A28B-72E16C5A12F9}" srcOrd="3" destOrd="0" presId="urn:microsoft.com/office/officeart/2005/8/layout/hList3"/>
    <dgm:cxn modelId="{8470C518-0172-4674-8909-3F47006FC3E0}" type="presParOf" srcId="{0D5D1564-297A-4C6A-BFBB-CC17589AB2D3}" destId="{BAA3967D-E10E-43B4-84FA-C055D072CD48}" srcOrd="4" destOrd="0" presId="urn:microsoft.com/office/officeart/2005/8/layout/hList3"/>
    <dgm:cxn modelId="{57AC69D5-0255-454B-B86D-B67BE69D5573}" type="presParOf" srcId="{699E08C6-0846-4BD0-8C97-C62739CA5458}" destId="{0D441A8E-A5DF-4C0B-9327-B42BE4B7F76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728BC-FD21-4EEC-AF26-D20670A8B136}">
      <dsp:nvSpPr>
        <dsp:cNvPr id="0" name=""/>
        <dsp:cNvSpPr/>
      </dsp:nvSpPr>
      <dsp:spPr>
        <a:xfrm>
          <a:off x="0" y="588276"/>
          <a:ext cx="8352928" cy="76621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деятельности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88276"/>
        <a:ext cx="8352928" cy="766211"/>
      </dsp:txXfrm>
    </dsp:sp>
    <dsp:sp modelId="{BB95661E-666B-4123-BB0B-9B9FCB7729EB}">
      <dsp:nvSpPr>
        <dsp:cNvPr id="0" name=""/>
        <dsp:cNvSpPr/>
      </dsp:nvSpPr>
      <dsp:spPr>
        <a:xfrm>
          <a:off x="1019" y="1418447"/>
          <a:ext cx="1670177" cy="39101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Организационно-аналитическая работа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Анкетирование</a:t>
          </a:r>
          <a:r>
            <a:rPr lang="ru-RU" sz="1400" b="0" kern="1200" spc="-2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учащихся</a:t>
          </a:r>
          <a:r>
            <a:rPr lang="ru-RU" sz="1400" b="0" kern="120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</a:t>
          </a:r>
          <a:r>
            <a:rPr lang="ru-RU" sz="1400" b="0" kern="1200" spc="-3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их</a:t>
          </a:r>
          <a:r>
            <a:rPr lang="ru-RU" sz="1400" b="0" kern="1200" spc="-3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родителей.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Разработка «дорожной карты» по реализации проекта 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Мониторинг результатов реализации проекта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i="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0" i="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9" y="1418447"/>
        <a:ext cx="1670177" cy="3910139"/>
      </dsp:txXfrm>
    </dsp:sp>
    <dsp:sp modelId="{7BCE0C67-6DC8-4A0C-A9B9-7BB91EBDFD0B}">
      <dsp:nvSpPr>
        <dsp:cNvPr id="0" name=""/>
        <dsp:cNvSpPr/>
      </dsp:nvSpPr>
      <dsp:spPr>
        <a:xfrm>
          <a:off x="1671197" y="1418447"/>
          <a:ext cx="1670177" cy="39101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коллективом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педагогических советов, совещаний, круглых столов по вопросам школьного питания.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квалификации  педагогов  и работников школьной столовой по вопросам школьного питания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1197" y="1418447"/>
        <a:ext cx="1670177" cy="3910139"/>
      </dsp:txXfrm>
    </dsp:sp>
    <dsp:sp modelId="{67E9E4C0-B02D-491F-96AC-979D87DEC1B5}">
      <dsp:nvSpPr>
        <dsp:cNvPr id="0" name=""/>
        <dsp:cNvSpPr/>
      </dsp:nvSpPr>
      <dsp:spPr>
        <a:xfrm>
          <a:off x="3341375" y="1418447"/>
          <a:ext cx="1670177" cy="39101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обучающимися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Проведение тематических уроков, классных часов, экскурсий, круглых  </a:t>
          </a:r>
          <a:r>
            <a:rPr lang="ru-RU" sz="1400" b="0" kern="1200" spc="-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столов,</a:t>
          </a:r>
          <a:r>
            <a:rPr lang="ru-RU" sz="1400" b="0" kern="1200" spc="-33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викторин.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«Уголков здоровья» с информацией о режиме, культуре и сбалансированности  питания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Конкурсы</a:t>
          </a:r>
          <a:r>
            <a:rPr lang="ru-RU" sz="1400" b="0" kern="1200" spc="-1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стенгазет,</a:t>
          </a:r>
          <a:r>
            <a:rPr lang="ru-RU" sz="1400" b="0" kern="120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плакатов,</a:t>
          </a:r>
          <a:r>
            <a:rPr lang="ru-RU" sz="1400" b="0" kern="1200" spc="-1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рисунков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Участие в проектах, акциях на разных уровнях</a:t>
          </a:r>
          <a:endParaRPr lang="ru-RU" sz="14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1375" y="1418447"/>
        <a:ext cx="1670177" cy="3910139"/>
      </dsp:txXfrm>
    </dsp:sp>
    <dsp:sp modelId="{95E82A7C-F3E0-4047-A28B-72E16C5A12F9}">
      <dsp:nvSpPr>
        <dsp:cNvPr id="0" name=""/>
        <dsp:cNvSpPr/>
      </dsp:nvSpPr>
      <dsp:spPr>
        <a:xfrm>
          <a:off x="5011552" y="1418447"/>
          <a:ext cx="1670177" cy="39101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родителями и общественностью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Выступления</a:t>
          </a:r>
          <a:r>
            <a:rPr lang="ru-RU" sz="1400" b="0" kern="1200" spc="3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на</a:t>
          </a:r>
          <a:r>
            <a:rPr lang="ru-RU" sz="1400" b="0" kern="1200" spc="30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родительских</a:t>
          </a:r>
          <a:r>
            <a:rPr lang="ru-RU" sz="1400" b="0" kern="1200" spc="305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400" b="0" kern="12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собраниях о здоровом питании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spc="31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«Круглые столы» с участием представителей общественности </a:t>
          </a:r>
          <a:endParaRPr lang="ru-RU" sz="14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11552" y="1418447"/>
        <a:ext cx="1670177" cy="3910139"/>
      </dsp:txXfrm>
    </dsp:sp>
    <dsp:sp modelId="{BAA3967D-E10E-43B4-84FA-C055D072CD48}">
      <dsp:nvSpPr>
        <dsp:cNvPr id="0" name=""/>
        <dsp:cNvSpPr/>
      </dsp:nvSpPr>
      <dsp:spPr>
        <a:xfrm>
          <a:off x="6681730" y="1418447"/>
          <a:ext cx="1670177" cy="39101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Информационное обеспечение</a:t>
          </a:r>
          <a:r>
            <a:rPr lang="ru-RU" sz="15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Публикации на страничке </a:t>
          </a:r>
          <a:r>
            <a:rPr lang="ru-RU" sz="14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ВКонтакте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информации по вопросам питания  на школьном сайте 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81730" y="1418447"/>
        <a:ext cx="1670177" cy="3910139"/>
      </dsp:txXfrm>
    </dsp:sp>
    <dsp:sp modelId="{0D441A8E-A5DF-4C0B-9327-B42BE4B7F762}">
      <dsp:nvSpPr>
        <dsp:cNvPr id="0" name=""/>
        <dsp:cNvSpPr/>
      </dsp:nvSpPr>
      <dsp:spPr>
        <a:xfrm flipV="1">
          <a:off x="0" y="5439328"/>
          <a:ext cx="8352928" cy="11836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41C26-C90A-4CA8-B38F-4C1A55BB7A68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F7CAC-183A-45DF-8BCE-33D02B86A0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6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58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73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01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0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3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41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715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22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3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33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33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DA811-4B09-4492-9767-ACA5FB9E4585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93E2C-0F28-4563-AFEA-D28D91E9B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36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0"/>
          <a:stretch/>
        </p:blipFill>
        <p:spPr bwMode="auto">
          <a:xfrm>
            <a:off x="213249" y="3489586"/>
            <a:ext cx="4972677" cy="2722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123003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конкурс  презентаций образовательных</a:t>
            </a:r>
            <a:b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по сохранению здоровья обучающихся и воспитанников через использование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в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-образовательном процессе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«Ура! Мы за здоровый образ жизни» 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общеобразовательное учреждение средняя школа № 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820" y="2572138"/>
            <a:ext cx="84249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</a:t>
            </a:r>
            <a:r>
              <a:rPr lang="ru-RU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«Школьное питание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залог здоровья школьников»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4173554"/>
            <a:ext cx="35638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Разработчики проекта:</a:t>
            </a:r>
          </a:p>
          <a:p>
            <a:pPr algn="just"/>
            <a:r>
              <a:rPr lang="ru-RU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Палютина</a:t>
            </a:r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М.В., директор школы, </a:t>
            </a:r>
          </a:p>
          <a:p>
            <a:pPr algn="just"/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 М.А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зам.директора</a:t>
            </a:r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УВР,</a:t>
            </a:r>
          </a:p>
          <a:p>
            <a:pPr algn="just"/>
            <a:r>
              <a:rPr lang="ru-RU" sz="160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Чивикина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О.Н., учитель  </a:t>
            </a: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С.В., социальный педагог</a:t>
            </a:r>
          </a:p>
          <a:p>
            <a:pPr algn="just"/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33771" y="6217623"/>
            <a:ext cx="18765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год, Фролищи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 правильном питании </a:t>
            </a:r>
            <a:endParaRPr lang="ru-RU" sz="2800" b="1" dirty="0">
              <a:ln>
                <a:solidFill>
                  <a:srgbClr val="00B05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843" y="4214733"/>
            <a:ext cx="5623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Горячее питание в школьной столовой призвано решать задачу соблюдения режима питания  с тем,  чтобы у школьника не было перерывов между приемами пищи более 4 часов, что очень вредно для пищеварительной системы ребенка.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3" t="6878" b="46867"/>
          <a:stretch/>
        </p:blipFill>
        <p:spPr bwMode="auto">
          <a:xfrm>
            <a:off x="5117437" y="823820"/>
            <a:ext cx="3753256" cy="2173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46793" y="3482861"/>
            <a:ext cx="54016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пользе горячего питания в школе</a:t>
            </a:r>
            <a:endParaRPr lang="ru-RU" sz="2500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17833"/>
          <a:stretch/>
        </p:blipFill>
        <p:spPr bwMode="auto">
          <a:xfrm>
            <a:off x="6679096" y="4262045"/>
            <a:ext cx="1669774" cy="189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296" y="899723"/>
            <a:ext cx="44647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ЗОЖ и правильное питание – это неразрывные составляющие. Утоление голода – это один из важнейших инстинктов живого организма.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Диетологи со всего мира пришли к выводу: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Четырехразовый прием пищи – идеальный вариант для здоровья.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из приемов пищи должно быть свое время.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4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977" y="4212380"/>
            <a:ext cx="2939008" cy="243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организации горячего питания в МАОУ СШ № 7 </a:t>
            </a:r>
            <a:endParaRPr lang="ru-RU" sz="2500" b="1" dirty="0">
              <a:ln>
                <a:solidFill>
                  <a:srgbClr val="00B05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761670"/>
            <a:ext cx="830865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пищеблок  и новая школьная столовая в здании МАОУ СШ № 7 с декабря  2018 года.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01.09. 2020 г. охват бесплатным горячим питанием учащихся начальных классов составляет 100% (согласно выполнению поручения президента РФ Путина В.В. Федеральному собранию от 15.01.2020 г.).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горячее питание предоставляется детям с ОВЗ.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01.09.2021 г.  80 % учащихся 5-10 классов питаются 1 и более раз за счет родительской платы.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рациона горячего питания согласно перспективному 10-дневному меню, утверждаемому директором школы.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2021 года  организацию горячего питания и буфетной продукции школа осуществляет самостоятельно. Поставка продуктов питания производится через договорную систему с поставщиками.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2020 года оплата за школьное питание перешло на электронную систему «Аксиома», что является удобным способом для родителей.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классных руководителей и администрации школы по вопросам школьного питания в 2020-2021 гг.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разъяснительная работа среди учащихся и их родителей, классных руководителей по пропаганде гигиенических основ здоровья детей.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контроль за качеством питания со стороны администрации школы, медицинского работника.</a:t>
            </a:r>
          </a:p>
        </p:txBody>
      </p:sp>
    </p:spTree>
    <p:extLst>
      <p:ext uri="{BB962C8B-B14F-4D97-AF65-F5344CB8AC3E}">
        <p14:creationId xmlns:p14="http://schemas.microsoft.com/office/powerpoint/2010/main" val="153854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низ 5"/>
          <p:cNvSpPr/>
          <p:nvPr/>
        </p:nvSpPr>
        <p:spPr>
          <a:xfrm>
            <a:off x="4172191" y="1535958"/>
            <a:ext cx="864096" cy="2739129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490066"/>
          </a:xfrm>
        </p:spPr>
        <p:txBody>
          <a:bodyPr>
            <a:normAutofit/>
          </a:bodyPr>
          <a:lstStyle/>
          <a:p>
            <a:pPr algn="l"/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sz="2500" b="1" dirty="0">
              <a:ln>
                <a:solidFill>
                  <a:srgbClr val="00B05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004" y="764704"/>
            <a:ext cx="8576474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здоровья учащихся является на сегодняшний день целью деятельности школы, условием и средством повышения качества образовательных результатов , а  также  показателем качества образовательного процесса.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004" y="1597431"/>
            <a:ext cx="85764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в МАОУ СШ № 7 остаются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питания обучающихся,  сдерживающие повышение охвата горячим питанием школьников 5-10 классов до 100%.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из них: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Здоровое питание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не является популярным и востребованным среди старшеклассников. Гораздо более модными стали продукты, активно рекламируемые в СМИ с неполной информацией об их полезности или вреде.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не всегда осознают остроту проблемы питания в школе  вследствие недостаточной информированности , не имеют влияния на детей,  чтобы сформировать у  них потребность  в здоровом  питании, а также объяснить им последствия неправильного питания.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не осуществляют контроль за правильным питанием своих детей как дома, так и в школе.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Недооценивается значение грамотной разъяснительной работы по пропаганде здорового питания среди учащихся.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002" y="5589240"/>
            <a:ext cx="8576475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«Школьное питание – залог здоровья школьников» подразумевает  совместную деятельность учителей и учащихся, их родителей, общественности в сохранении здоровья и  направлен на становление ценностного отношения к культуре питания , здоровью и здоровому образу жизни.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004" y="4275087"/>
            <a:ext cx="857647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школьников можно сохранить и укрепить, не только грамотно дозируя учебные нагрузки, подключив занятия спортом, но и с помощью правильно организованного  питания в школьной столовой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388216" y="5106084"/>
            <a:ext cx="432046" cy="48315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56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l"/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 проекта</a:t>
            </a:r>
            <a:endParaRPr lang="ru-RU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703519"/>
            <a:ext cx="82809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: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культуры здорового питания обучающихся посредством  школьного питания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-сформировать представление о правильном питании, его режиме, структуре, полезных продуктах у обучающихся и их родителей</a:t>
            </a:r>
            <a:r>
              <a:rPr lang="ru-RU" sz="1600" dirty="0"/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постоянной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пропаганды принципов здорового питания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-вовлекать школьников в социально-значимую деятельность  через организацию дежурства в школьной столовой, участие в конкурсах и проектах 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-достичь высокой эффективности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 питания через </a:t>
            </a:r>
            <a:r>
              <a:rPr lang="ru-RU" sz="1600" dirty="0" smtClean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профессионализма кадрового состава работников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пищеблока;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осуществлять регулирование процесса взаимодействия школы , семьи , общественности по вопросам повышения качества школьного питания посредством  информационной открытости.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01367" y="4030210"/>
            <a:ext cx="366305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ln>
                  <a:solidFill>
                    <a:srgbClr val="00B05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Ожидаемые результаты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9823" y="4725144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школьного питания на новый качественный уровень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100% охвата горячим питанием школьников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создан тренд школьного питания как здоровой альтернативы сложившимся стереотипам пищевого поведения подростков и взрослых.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здоровья школьников (отсутствие роста заболеваний пищеварительной системы, снижение уровня общей заболеваемости учащихся)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социальной активности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16173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2712" cy="418058"/>
          </a:xfrm>
        </p:spPr>
        <p:txBody>
          <a:bodyPr>
            <a:noAutofit/>
          </a:bodyPr>
          <a:lstStyle/>
          <a:p>
            <a:pPr algn="l"/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 </a:t>
            </a:r>
            <a:r>
              <a:rPr lang="ru-RU" sz="2500" b="1" dirty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836712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реализации проекта используются разные формы, подход, методы, носящие интерактивный характер, обеспечивающие участие детей в работе по проекту, стимулирующие их интерес к изучаемому материалу, дающие возможность проявить творческие способности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5" name="Овал 4"/>
          <p:cNvSpPr/>
          <p:nvPr/>
        </p:nvSpPr>
        <p:spPr>
          <a:xfrm>
            <a:off x="395536" y="2151821"/>
            <a:ext cx="2232248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и исследовательская деятельность школьников о здоровом питании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65512" y="2176668"/>
            <a:ext cx="2232248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конкурсах, онлайн-конкурсах по здоровому питанию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499992" y="2151821"/>
            <a:ext cx="2232248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региональном проекте «Разговор о правильном питании»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2158325"/>
            <a:ext cx="2232248" cy="15121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рубрики на школьной страничке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«Питание и здоровье» с участием учащихся, родителей, общественности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72750" y="4005064"/>
            <a:ext cx="3016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>
                  <a:solidFill>
                    <a:srgbClr val="00B05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 </a:t>
            </a:r>
            <a:r>
              <a:rPr lang="ru-RU" sz="2400" b="1" dirty="0">
                <a:ln>
                  <a:solidFill>
                    <a:srgbClr val="00B05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4466729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МАОУ СШ № 7,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(в том числе классные руководители), 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( Володарская ЦРБ,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Фролищенская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больница, СДК «Лес», поселковая библиотека, коммерческие предприятия (ООО «Авокадо», ЗМВ «Волжский плес»)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5733256"/>
            <a:ext cx="4072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реализации  </a:t>
            </a:r>
            <a:r>
              <a:rPr lang="ru-RU" sz="2400" b="1" dirty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203848" y="6320778"/>
            <a:ext cx="3348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2021-2023 гг.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8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490066"/>
          </a:xfrm>
        </p:spPr>
        <p:txBody>
          <a:bodyPr>
            <a:normAutofit/>
          </a:bodyPr>
          <a:lstStyle/>
          <a:p>
            <a:pPr algn="just"/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реализации </a:t>
            </a:r>
            <a:r>
              <a:rPr lang="ru-RU" sz="2500" b="1" dirty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500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24955837"/>
              </p:ext>
            </p:extLst>
          </p:nvPr>
        </p:nvGraphicFramePr>
        <p:xfrm>
          <a:off x="395536" y="476672"/>
          <a:ext cx="835292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892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49006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«Дорожная карта»  </a:t>
            </a:r>
            <a:r>
              <a:rPr lang="ru-RU" sz="2400" b="1" dirty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828590"/>
              </p:ext>
            </p:extLst>
          </p:nvPr>
        </p:nvGraphicFramePr>
        <p:xfrm>
          <a:off x="323528" y="1052736"/>
          <a:ext cx="8568951" cy="49266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3186"/>
                <a:gridCol w="3425246"/>
                <a:gridCol w="280245"/>
                <a:gridCol w="1375939"/>
                <a:gridCol w="245214"/>
                <a:gridCol w="1543955"/>
                <a:gridCol w="1235166"/>
              </a:tblGrid>
              <a:tr h="413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0988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3345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Ответственный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Итоговый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документ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 gridSpan="7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Организационно-аналитическая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Издание приказов: «Об организации питания», «О составе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бракеражной</a:t>
                      </a:r>
                      <a:r>
                        <a:rPr lang="ru-RU" sz="11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комиссии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 marR="9588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 сентябрь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 marR="9588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Приказ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Издание приказов об организации питания обучающихся, имеющих меры социальной поддержки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 по мере поступления заявлений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Приказ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и принятие локальных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актов,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регламентирующих организацию питания.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 marR="9588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 сентябрь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 marR="9588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Локальный акт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Актуализация информации по вопросам организации школьного питания на официальном сайте школы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мере необходимо сти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социальный педагог, ответственный за питание, ответственная за размещение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8895" marR="179705">
                        <a:lnSpc>
                          <a:spcPts val="13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информации на официальном сайте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068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Рассмотрение вопроса об организации питания на Совете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родителей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председатель Совета  родителей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Протоколы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статистического анализа охвата горячим питанием учащихся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ежемесячно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ежемесячно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социальный педагог, ответственный за питание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Справка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54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Внесение изменений в графики питания с учетом вместимости обеденного зала и оптимального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54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распределения учеников по переменам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9530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9530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953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953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Приказ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50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482149"/>
              </p:ext>
            </p:extLst>
          </p:nvPr>
        </p:nvGraphicFramePr>
        <p:xfrm>
          <a:off x="251520" y="332656"/>
          <a:ext cx="8496947" cy="56214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3259"/>
                <a:gridCol w="3044149"/>
                <a:gridCol w="1565664"/>
                <a:gridCol w="2094815"/>
                <a:gridCol w="1359060"/>
              </a:tblGrid>
              <a:tr h="629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959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документации</a:t>
                      </a:r>
                      <a:r>
                        <a:rPr lang="ru-RU" sz="1200" spc="-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для проведения процедур выбора поставщика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питания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 marR="9144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Контракт на оказание услуг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2865" marR="173355">
                        <a:lnSpc>
                          <a:spcPts val="131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организации питания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9593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Статистический анализ предписаний надзорных органов с целью обеспечения минимизации нарушений в части организации горячего питания учащихся 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 marR="9144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Информация на совещании при директоре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3471">
                <a:tc gridSpan="5"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Работа с коллективом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87" marR="47087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087" marR="47087" marT="0" marB="0"/>
                </a:tc>
                <a:tc hMerge="1">
                  <a:txBody>
                    <a:bodyPr/>
                    <a:lstStyle/>
                    <a:p>
                      <a:pPr marL="48895" marR="9588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087" marR="47087" marT="0" marB="0"/>
                </a:tc>
                <a:tc hMerge="1"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087" marR="47087" marT="0" marB="0"/>
                </a:tc>
                <a:tc hMerge="1">
                  <a:txBody>
                    <a:bodyPr/>
                    <a:lstStyle/>
                    <a:p>
                      <a:pPr marL="62865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087" marR="47087" marT="0" marB="0"/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педагогических советов, совещаний, круглых столов по вопросам школьного питания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Ежеквартально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Директор, зам.директора по УВР, медицинский работник  школы, ответственный за питание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Протокол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Повышение  квалификации  педагогов  и работников школьной столовой по вопросам школьного питания 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мере необходимости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4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1595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Совещание классных руководителей «Организация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работы с классом по пропаганде здорового питания»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Октябрь, февраль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Директор, зам.директора по УВР, медицинский работник  школы, ответственный за питание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Протокол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4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1595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Введение в систему воспитательной работы мероприятий, направленных на формирование у обучающихся осознанной ответственности за своё здоровье, увеличение охвата обучающихся школьным питанием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 за питание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40100"/>
              </p:ext>
            </p:extLst>
          </p:nvPr>
        </p:nvGraphicFramePr>
        <p:xfrm>
          <a:off x="179512" y="332656"/>
          <a:ext cx="8712968" cy="624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0971"/>
                <a:gridCol w="3482814"/>
                <a:gridCol w="1684019"/>
                <a:gridCol w="1819239"/>
                <a:gridCol w="1255925"/>
              </a:tblGrid>
              <a:tr h="413873">
                <a:tc gridSpan="5"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Работа с обучающимися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недели по пропаганде здорового питания: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217170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875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акция </a:t>
                      </a:r>
                      <a:r>
                        <a:rPr lang="ru-RU" sz="12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«Мы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 здоровый образ жизни»;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5270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8750" algn="l"/>
                        </a:tabLst>
                      </a:pPr>
                      <a:r>
                        <a:rPr lang="ru-RU" sz="12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рисунков </a:t>
                      </a:r>
                      <a:r>
                        <a:rPr lang="ru-RU" sz="12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«Я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 здоровое питание» 1-4</a:t>
                      </a:r>
                      <a:r>
                        <a:rPr lang="ru-RU" sz="1200" spc="-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классы;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24574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8750" algn="l"/>
                        </a:tabLst>
                      </a:pPr>
                      <a:r>
                        <a:rPr lang="ru-RU" sz="12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презентаций «Режим питания» - </a:t>
                      </a:r>
                      <a:r>
                        <a:rPr lang="ru-RU" sz="12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5-11</a:t>
                      </a:r>
                      <a:r>
                        <a:rPr lang="ru-RU" sz="1200" spc="-2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классы;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63309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875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викторина</a:t>
                      </a:r>
                      <a:r>
                        <a:rPr lang="ru-RU" sz="1200" spc="-6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«Правильное питание»;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игра «Всем, кто </a:t>
                      </a:r>
                      <a:r>
                        <a:rPr lang="ru-RU" sz="1200" spc="-2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хочет </a:t>
                      </a: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быть здоров»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5245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Ноябрь- апрель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2021-2023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Заместитель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714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директора по УВР, медицинский работник школа, ответственный за питание,  педагог- организатор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классные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 1-11 классов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смотров-конкурсов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 проектов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стенгазет, буклетов, листков здоровья, рисунков по теме: «Азбука здорового питания»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лучшую творческую работу (сочинения, рассказ о культуре и значении питания в жизни человека)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5245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Октябрь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714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педагог- организатор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классные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318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руководители 1-11 классов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000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Организация лектория для учащихся «Разговор о правильном питании»: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12636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367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«Разговор о здоровье и правильном питании» 1-4</a:t>
                      </a:r>
                      <a:r>
                        <a:rPr lang="ru-RU" sz="1200" spc="-8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55880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367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«Две недели в лагере здоровья»</a:t>
                      </a:r>
                      <a:r>
                        <a:rPr lang="ru-RU" sz="1200" spc="-1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- 5-6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4635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3670" algn="l"/>
                        </a:tabLst>
                      </a:pPr>
                      <a:r>
                        <a:rPr lang="ru-RU" sz="12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«Формула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правильного питания» 7-8</a:t>
                      </a:r>
                      <a:r>
                        <a:rPr lang="ru-RU" sz="12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240665" lvl="0" indent="-342900"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5367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«Анализ «модных» диет»</a:t>
                      </a:r>
                      <a:r>
                        <a:rPr lang="ru-RU" sz="1200" spc="-9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9-11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Питание 21 века» 9-11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классы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в областном проекте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2021-2023 гг.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714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Медицинский  работник школа, ответственный за питание,  педагог- организатор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классные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 1-11 классов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Работа по оздоровлению учащихся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каникулярный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период.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в акциях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по ЗОЖ (в </a:t>
                      </a:r>
                      <a:r>
                        <a:rPr lang="ru-RU" sz="12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т.ч.по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здоровому питанию)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4000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каникулярное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524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Медицинский  работник школа, ответственный за питание,  классные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714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руководители,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Справка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78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787430"/>
              </p:ext>
            </p:extLst>
          </p:nvPr>
        </p:nvGraphicFramePr>
        <p:xfrm>
          <a:off x="179512" y="332656"/>
          <a:ext cx="8712968" cy="62225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0971"/>
                <a:gridCol w="3482814"/>
                <a:gridCol w="1684019"/>
                <a:gridCol w="1819239"/>
                <a:gridCol w="1255925"/>
              </a:tblGrid>
              <a:tr h="413873">
                <a:tc gridSpan="5"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Работа с родителями и общественностью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159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1595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родительских собраний: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1595" marR="4000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«Здоровье и правильное питание» 1-11 класс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1595" marR="4000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«Правильное питание – залог успешного развития ребенка» 5-11 класс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2021-2023 гг.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Заместитель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5524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директора по УВР, классные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руководители, медицинский  работник школа, ответственный за питание.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" marR="248920" indent="6350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 анкетирования учащихся 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159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родителей по вопросам качества школьного питания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Октябрь, февраль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524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Классные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руководители, ответственный за питание.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Стенд «Для вас родители», с информацией о режиме, культуре и сбалансированности</a:t>
                      </a:r>
                      <a:b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питания детей.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течение всего периода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Администрация школы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524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" marR="248920" indent="6350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Встреча с представителями ЦРБ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течение всего периода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524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 gridSpan="5">
                  <a:txBody>
                    <a:bodyPr/>
                    <a:lstStyle/>
                    <a:p>
                      <a:pPr lvl="0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Информационное обеспечение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55245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5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Сопровождение страницы</a:t>
                      </a:r>
                      <a:r>
                        <a:rPr lang="ru-RU" sz="1200" spc="2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сайта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2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популяризации основ здорового образа жизни и культуры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питания</a:t>
                      </a:r>
                      <a:r>
                        <a:rPr lang="ru-RU" sz="11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образовательной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среде, ведение страницы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Вконтакте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Ежеквартально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ответственный за питание, ответственная за размещение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информации на официальном сайте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Оформление информационного стенда в школьном столовой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30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социальный педагог, ответственный за питание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" marR="248920" indent="63500">
                        <a:lnSpc>
                          <a:spcPct val="93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анкет и проведение анкетирования учащихся 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родителей по вопросам качества школьного питания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за питание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26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416" y="2348880"/>
            <a:ext cx="2567224" cy="1711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36946" y="1000739"/>
            <a:ext cx="57473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атуральные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высококачественные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разнообразное (наряду с традиционными появление новых блюд)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современных тенденций, вкусов, предпочтений детей.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еню с правом выбора </a:t>
            </a:r>
            <a:r>
              <a:rPr lang="ru-RU" sz="1400" dirty="0"/>
              <a:t> </a:t>
            </a:r>
            <a:r>
              <a:rPr lang="ru-RU" sz="1400" dirty="0" smtClean="0"/>
              <a:t>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буфет» полезных продуктов как добавка к горячему питанию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404399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Тренд школьного питания</a:t>
            </a:r>
            <a:endParaRPr lang="ru-RU" sz="25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" y="1024268"/>
            <a:ext cx="2662085" cy="17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1" y="3443327"/>
            <a:ext cx="2514284" cy="167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0891" y="5275920"/>
            <a:ext cx="2294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униформа работников школьной столовой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46" y="4352568"/>
            <a:ext cx="2571158" cy="181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34" y="4196235"/>
            <a:ext cx="3068454" cy="172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43808" y="625456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   подачи блюд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96034" y="6110850"/>
            <a:ext cx="295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«Аппетитный» дизайн школьной столовой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79977" y="2943011"/>
            <a:ext cx="27868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витаминизация (витаминный стол)</a:t>
            </a:r>
          </a:p>
        </p:txBody>
      </p:sp>
    </p:spTree>
    <p:extLst>
      <p:ext uri="{BB962C8B-B14F-4D97-AF65-F5344CB8AC3E}">
        <p14:creationId xmlns:p14="http://schemas.microsoft.com/office/powerpoint/2010/main" val="17266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6286781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73100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 проекта будет актуальной на многие годы.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404664"/>
            <a:ext cx="194700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25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92" y="912675"/>
            <a:ext cx="6964492" cy="521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06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3400" y="1268760"/>
            <a:ext cx="8365293" cy="479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Гарбузов</a:t>
            </a:r>
            <a:r>
              <a:rPr lang="ru-RU" spc="-1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В.И.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Человек,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жизнь,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здоровье.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СПб.,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1997 г.</a:t>
            </a:r>
          </a:p>
          <a:p>
            <a:pPr marL="80010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65785" algn="l"/>
                <a:tab pos="5664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Касаткин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В.Н.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Педагогика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здоровья,</a:t>
            </a:r>
            <a:r>
              <a:rPr lang="ru-RU" spc="-2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1999 г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800100" lvl="1" indent="-342900" algn="just">
              <a:spcBef>
                <a:spcPts val="80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Левашова</a:t>
            </a:r>
            <a:r>
              <a:rPr lang="ru-RU" spc="-2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Н.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«Вкусно и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быстро»,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2001 г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80010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Михайлов</a:t>
            </a:r>
            <a:r>
              <a:rPr lang="ru-RU" spc="-2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В.С.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др.</a:t>
            </a:r>
            <a:r>
              <a:rPr lang="ru-RU" spc="-2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«Культура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питания</a:t>
            </a:r>
            <a:r>
              <a:rPr lang="ru-RU" spc="-2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здоровье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семьи»,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2005 г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800100" marR="147320" lvl="1" indent="-342900" algn="just">
              <a:spcBef>
                <a:spcPts val="810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Рольф</a:t>
            </a:r>
            <a:r>
              <a:rPr lang="ru-RU" spc="7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Унзорг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r>
              <a:rPr lang="ru-RU" spc="7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Энциклопедия</a:t>
            </a:r>
            <a:r>
              <a:rPr lang="ru-RU" spc="7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здоровья.</a:t>
            </a:r>
            <a:r>
              <a:rPr lang="ru-RU" spc="7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Здоровое</a:t>
            </a:r>
            <a:r>
              <a:rPr lang="ru-RU" spc="7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питание.</a:t>
            </a:r>
            <a:r>
              <a:rPr lang="ru-RU" spc="5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М.:</a:t>
            </a:r>
            <a:r>
              <a:rPr lang="ru-RU" spc="7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«Кристина</a:t>
            </a:r>
            <a:r>
              <a:rPr lang="ru-RU" spc="-33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Ко»,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1994</a:t>
            </a:r>
            <a:r>
              <a:rPr lang="ru-RU" spc="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г.</a:t>
            </a:r>
          </a:p>
          <a:p>
            <a:pPr marL="80010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65785" algn="l"/>
                <a:tab pos="5664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Сорока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Питание</a:t>
            </a:r>
            <a:r>
              <a:rPr lang="ru-RU" spc="-2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здоровье.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Минск,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1994</a:t>
            </a:r>
            <a:r>
              <a:rPr lang="ru-RU" spc="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г.</a:t>
            </a:r>
          </a:p>
          <a:p>
            <a:pPr marL="800100" marR="43307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Сушанский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Г.А,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Лифляндский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В.Г. Энциклопедия здорового питания.</a:t>
            </a:r>
            <a:r>
              <a:rPr lang="ru-RU" spc="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Т.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I,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II.</a:t>
            </a:r>
            <a:r>
              <a:rPr lang="ru-RU" spc="-1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СПб.: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«Издательский</a:t>
            </a:r>
            <a:r>
              <a:rPr lang="ru-RU" spc="-2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Дом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“Нева”»; М.:</a:t>
            </a:r>
            <a:r>
              <a:rPr lang="ru-RU" spc="-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«ОЛМА-ПРЕСС»,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1999 г.</a:t>
            </a:r>
            <a:endParaRPr lang="ru-RU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800100" marR="61595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Тимофеев А.С. Формирование культуры здоровья обучающихся. М.,</a:t>
            </a:r>
            <a:r>
              <a:rPr lang="ru-RU" spc="-335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2009 г.</a:t>
            </a:r>
          </a:p>
          <a:p>
            <a:pPr marL="800100" marR="142240" lvl="1" indent="-342900" algn="just">
              <a:spcBef>
                <a:spcPts val="805"/>
              </a:spcBef>
              <a:spcAft>
                <a:spcPts val="0"/>
              </a:spcAft>
              <a:buSzPts val="1400"/>
              <a:buFont typeface="+mj-lt"/>
              <a:buAutoNum type="arabicPeriod"/>
              <a:tabLst>
                <a:tab pos="521970" algn="l"/>
                <a:tab pos="1534160" algn="l"/>
                <a:tab pos="2035175" algn="l"/>
                <a:tab pos="2861310" algn="l"/>
                <a:tab pos="3753485" algn="l"/>
                <a:tab pos="4664075" algn="l"/>
                <a:tab pos="493204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Труфанова	Е.В.	Система	обучения	здоровью	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образовательных</a:t>
            </a:r>
            <a:r>
              <a:rPr lang="ru-RU" spc="-335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учреждениях.</a:t>
            </a:r>
            <a:r>
              <a:rPr lang="ru-RU" spc="-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М.,</a:t>
            </a:r>
            <a:r>
              <a:rPr lang="ru-RU" spc="34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2008</a:t>
            </a:r>
            <a:r>
              <a:rPr lang="ru-RU" spc="1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5179" y="454169"/>
            <a:ext cx="550888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ln>
                  <a:solidFill>
                    <a:srgbClr val="00B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  <a:endParaRPr lang="ru-RU" sz="2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3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</TotalTime>
  <Words>1855</Words>
  <Application>Microsoft Office PowerPoint</Application>
  <PresentationFormat>Экран (4:3)</PresentationFormat>
  <Paragraphs>279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О правильном питании </vt:lpstr>
      <vt:lpstr>Состояние организации горячего питания в МАОУ СШ № 7 </vt:lpstr>
      <vt:lpstr>Актуальность проекта</vt:lpstr>
      <vt:lpstr>Цель и задачи  проекта</vt:lpstr>
      <vt:lpstr>Новизна  проекта</vt:lpstr>
      <vt:lpstr>Механизм реализации проекта</vt:lpstr>
      <vt:lpstr>«Дорожная карта» 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Максим</cp:lastModifiedBy>
  <cp:revision>70</cp:revision>
  <dcterms:created xsi:type="dcterms:W3CDTF">2021-11-02T17:56:20Z</dcterms:created>
  <dcterms:modified xsi:type="dcterms:W3CDTF">2021-11-07T15:49:52Z</dcterms:modified>
</cp:coreProperties>
</file>