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8" r:id="rId2"/>
  </p:sldMasterIdLst>
  <p:notesMasterIdLst>
    <p:notesMasterId r:id="rId23"/>
  </p:notesMasterIdLst>
  <p:sldIdLst>
    <p:sldId id="258" r:id="rId3"/>
    <p:sldId id="283" r:id="rId4"/>
    <p:sldId id="279" r:id="rId5"/>
    <p:sldId id="260" r:id="rId6"/>
    <p:sldId id="265" r:id="rId7"/>
    <p:sldId id="266" r:id="rId8"/>
    <p:sldId id="263" r:id="rId9"/>
    <p:sldId id="267" r:id="rId10"/>
    <p:sldId id="262" r:id="rId11"/>
    <p:sldId id="264" r:id="rId12"/>
    <p:sldId id="270" r:id="rId13"/>
    <p:sldId id="281" r:id="rId14"/>
    <p:sldId id="282" r:id="rId15"/>
    <p:sldId id="269" r:id="rId16"/>
    <p:sldId id="280" r:id="rId17"/>
    <p:sldId id="271" r:id="rId18"/>
    <p:sldId id="272" r:id="rId19"/>
    <p:sldId id="273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049A6-0B62-4716-90AC-5E7E364E3167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0D141-62AB-42F9-B14F-BDFD8634FE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58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0D141-62AB-42F9-B14F-BDFD8634FEC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9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22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08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4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98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83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08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4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2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7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9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7166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80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4474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171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500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36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76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011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664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56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07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09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198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251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9237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308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7451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626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166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546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67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9367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269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B500CB-D555-4EDF-B306-F5887229F93B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2957B15-E2C1-4B11-9426-88B721600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90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B500CB-D555-4EDF-B306-F5887229F93B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30.11.2021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2957B15-E2C1-4B11-9426-88B721600CD6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10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2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3.emf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ific.ru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matific.ru/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matific.ru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doc-76919809_361916457?hash=ef23b04e8b3bcee24d&amp;dl=d36a25c5f1f529b0fd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atific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848872" cy="187220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</a:t>
            </a:r>
            <a:r>
              <a:rPr lang="ru-RU" sz="22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цифровых технологий в процессе обучения младших школьников на уроках и во внеурочной деятельности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501008"/>
            <a:ext cx="8280920" cy="61379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«Использование виртуальных возможностей цифровых технологий в начальных классах»</a:t>
            </a:r>
          </a:p>
          <a:p>
            <a:endParaRPr lang="ru-RU" b="0" dirty="0"/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755576" y="4869160"/>
            <a:ext cx="3527425" cy="1057275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Григорьева С.В.</a:t>
            </a:r>
            <a:endParaRPr kumimoji="0" lang="ru-RU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учитель начальных классов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</a:t>
            </a:r>
            <a:r>
              <a:rPr kumimoji="0" lang="ru-RU" sz="7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СШ №7</a:t>
            </a:r>
            <a:endParaRPr kumimoji="0" lang="ru-RU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ru-R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848872" cy="1872208"/>
          </a:xfrm>
        </p:spPr>
        <p:txBody>
          <a:bodyPr>
            <a:normAutofit/>
          </a:bodyPr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3501008"/>
            <a:ext cx="8280920" cy="613792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Научить человека жить в информационном мире- важнейшая задача современной школы</a:t>
            </a:r>
          </a:p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Академик </a:t>
            </a:r>
            <a:r>
              <a:rPr lang="ru-RU" sz="2400" b="1" dirty="0" err="1" smtClean="0">
                <a:solidFill>
                  <a:schemeClr val="bg1"/>
                </a:solidFill>
              </a:rPr>
              <a:t>А.П.Семёнов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2499009" y="5589240"/>
            <a:ext cx="3527425" cy="105727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rgbClr val="052F61"/>
              </a:buClr>
              <a:buSzPct val="85000"/>
              <a:buFont typeface="Wingdings 2"/>
              <a:buChar char=""/>
              <a:defRPr/>
            </a:pPr>
            <a:endParaRPr lang="ru-RU" sz="2700" dirty="0" smtClean="0">
              <a:solidFill>
                <a:prstClr val="white"/>
              </a:solidFill>
            </a:endParaRPr>
          </a:p>
          <a:p>
            <a:pPr marL="274320" indent="-274320">
              <a:spcBef>
                <a:spcPct val="20000"/>
              </a:spcBef>
              <a:buClr>
                <a:srgbClr val="052F61"/>
              </a:buClr>
              <a:buSzPct val="85000"/>
              <a:buFont typeface="Wingdings 2"/>
              <a:buNone/>
              <a:defRPr/>
            </a:pPr>
            <a:endParaRPr lang="ru-RU" sz="2700" dirty="0" smtClean="0">
              <a:solidFill>
                <a:prstClr val="white"/>
              </a:solidFill>
            </a:endParaRPr>
          </a:p>
          <a:p>
            <a:pPr marL="274320" indent="-274320">
              <a:spcBef>
                <a:spcPct val="20000"/>
              </a:spcBef>
              <a:buClr>
                <a:srgbClr val="052F61"/>
              </a:buClr>
              <a:buSzPct val="85000"/>
              <a:buFont typeface="Wingdings 2"/>
              <a:buChar char=""/>
              <a:defRPr/>
            </a:pPr>
            <a:endParaRPr lang="ru-RU" sz="2700" dirty="0" smtClean="0">
              <a:solidFill>
                <a:prstClr val="white"/>
              </a:solidFill>
            </a:endParaRPr>
          </a:p>
          <a:p>
            <a:pPr marL="274320" indent="-274320">
              <a:spcBef>
                <a:spcPct val="20000"/>
              </a:spcBef>
              <a:buClr>
                <a:srgbClr val="052F61"/>
              </a:buClr>
              <a:buSzPct val="85000"/>
              <a:buFont typeface="Wingdings 2"/>
              <a:buChar char=""/>
              <a:defRPr/>
            </a:pPr>
            <a:endParaRPr lang="ru-RU" sz="2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5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ПЛАТФОРМА\8b0929b66190235efdc648b79724040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59832" y="1412776"/>
            <a:ext cx="5780499" cy="2376264"/>
          </a:xfrm>
          <a:prstGeom prst="rect">
            <a:avLst/>
          </a:prstGeom>
          <a:noFill/>
        </p:spPr>
      </p:pic>
      <p:pic>
        <p:nvPicPr>
          <p:cNvPr id="1029" name="Picture 5" descr="C:\Users\User\Desktop\ПЛАТФОРМА\Virtual-Instruction-Logo_Correct-Siz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61151" y="4941168"/>
            <a:ext cx="2359321" cy="1336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87824" y="620688"/>
            <a:ext cx="5867400" cy="93610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Виртуальная образовательная среда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293441"/>
            <a:ext cx="2664296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Виртуальная образовательная среда -  это многофункциональная система, которая включает в себя инновационные технологии, информационные ресурсы и средства электронной коммуникации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ПЛАТФОРМА\shutterstock_117145762-800x533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824" y="4005064"/>
            <a:ext cx="3456384" cy="2302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940152" y="3501008"/>
            <a:ext cx="2880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дистанционное   образование;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виртуальное обучение;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веб-обучение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7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ма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95325"/>
            <a:ext cx="2468345" cy="266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14400"/>
            <a:ext cx="2592288" cy="990600"/>
          </a:xfrm>
        </p:spPr>
        <p:txBody>
          <a:bodyPr>
            <a:normAutofit fontScale="90000"/>
          </a:bodyPr>
          <a:lstStyle/>
          <a:p>
            <a:r>
              <a:rPr lang="ru-RU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</a:t>
            </a:r>
            <a:r>
              <a:rPr lang="ru-RU" sz="20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сервисы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школьников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1916832"/>
            <a:ext cx="26642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реализации учебных задач, с целью повышения качества образования,  используется  дистанционная форма обучения – 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онлайн-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сервисы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школьников, которые дают реальную возможность использовать информационно-коммуникационные технологии в педагогическом процессе с целью повышения образовательных результатов младших школьников.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38" y="3572113"/>
            <a:ext cx="3528392" cy="2837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User\Desktop\ПЛАТФОРМА\590 (1)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16016" y="659172"/>
            <a:ext cx="4307358" cy="2912941"/>
          </a:xfrm>
          <a:prstGeom prst="rect">
            <a:avLst/>
          </a:prstGeom>
          <a:noFill/>
        </p:spPr>
      </p:pic>
      <p:pic>
        <p:nvPicPr>
          <p:cNvPr id="6147" name="Picture 3" descr="C:\Users\User\Desktop\якл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56991"/>
            <a:ext cx="1875079" cy="306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ПЛАТФОРМА\834b70a89e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88640"/>
            <a:ext cx="1368152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412776"/>
            <a:ext cx="8784976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251520" y="404664"/>
            <a:ext cx="8064896" cy="5828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Uchi.ru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цифрах и фактах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2" name="Picture 8" descr="C:\Users\User\Desktop\ПЛАТФОРМА\17076169_1286468988099197_2195895600237510656_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596336" y="260648"/>
            <a:ext cx="1224136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362200" cy="86409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Uchi.ru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251520" y="1772816"/>
            <a:ext cx="2592288" cy="46085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Процесс обучения с "</a:t>
            </a:r>
            <a:r>
              <a:rPr lang="ru-RU" sz="7200" b="1" dirty="0" err="1" smtClean="0">
                <a:latin typeface="Times New Roman" pitchFamily="18" charset="0"/>
                <a:cs typeface="Times New Roman" pitchFamily="18" charset="0"/>
              </a:rPr>
              <a:t>Учи.ру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 легкий и увлекательный для детей, ведь сервис имеет яркий дизайн с забавными персонажами. </a:t>
            </a:r>
          </a:p>
          <a:p>
            <a:pPr>
              <a:lnSpc>
                <a:spcPct val="120000"/>
              </a:lnSpc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Симпатичные иллюстрации подбадривают деток интересными заданиями, а цветовая гамма не напрягает глаза и не вызывает усталость у школьников. </a:t>
            </a:r>
          </a:p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59832" y="4221088"/>
            <a:ext cx="5688632" cy="203010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59832" y="1988840"/>
            <a:ext cx="5708697" cy="210574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5123" name="Picture 3" descr="C:\Users\User\Desktop\2021-11-24_23-09-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8856"/>
            <a:ext cx="5708697" cy="151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88640"/>
            <a:ext cx="8712968" cy="691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68694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для развития мотивации учеников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23528" y="1628800"/>
            <a:ext cx="8590728" cy="732974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Использование системы позволяет повысить мотивацию ребёнка, путём создания благоприятной эмоциональной среды для выполнения заданий.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User\Desktop\ПЛАТФОРМА\17076169_1286468988099197_2195895600237510656_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32240" y="4293096"/>
            <a:ext cx="201622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User\Desktop\2021-11-24_22-30-0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8856984" cy="389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068971"/>
              </p:ext>
            </p:extLst>
          </p:nvPr>
        </p:nvGraphicFramePr>
        <p:xfrm>
          <a:off x="4725271" y="620688"/>
          <a:ext cx="2064714" cy="292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Acrobat Document" r:id="rId3" imgW="5667037" imgH="8019948" progId="AcroExch.Document.11">
                  <p:embed/>
                </p:oleObj>
              </mc:Choice>
              <mc:Fallback>
                <p:oleObj name="Acrobat Document" r:id="rId3" imgW="5667037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5271" y="620688"/>
                        <a:ext cx="2064714" cy="2921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881170"/>
              </p:ext>
            </p:extLst>
          </p:nvPr>
        </p:nvGraphicFramePr>
        <p:xfrm>
          <a:off x="6773703" y="620688"/>
          <a:ext cx="2168669" cy="3068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3" name="Acrobat Document" r:id="rId5" imgW="5667037" imgH="8019948" progId="AcroExch.Document.11">
                  <p:embed/>
                </p:oleObj>
              </mc:Choice>
              <mc:Fallback>
                <p:oleObj name="Acrobat Document" r:id="rId5" imgW="5667037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73703" y="620688"/>
                        <a:ext cx="2168669" cy="3068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937548"/>
              </p:ext>
            </p:extLst>
          </p:nvPr>
        </p:nvGraphicFramePr>
        <p:xfrm>
          <a:off x="2987824" y="620688"/>
          <a:ext cx="1786137" cy="2536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Acrobat Document" r:id="rId7" imgW="5667037" imgH="8048605" progId="AcroExch.Document.11">
                  <p:embed/>
                </p:oleObj>
              </mc:Choice>
              <mc:Fallback>
                <p:oleObj name="Acrobat Document" r:id="rId7" imgW="5667037" imgH="804860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7824" y="620688"/>
                        <a:ext cx="1786137" cy="2536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395536" y="836712"/>
            <a:ext cx="2362200" cy="558552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Портфолио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2"/>
          </p:nvPr>
        </p:nvSpPr>
        <p:spPr>
          <a:xfrm>
            <a:off x="323528" y="1556792"/>
            <a:ext cx="2448272" cy="468052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Педагоги  могут повышать свою квалификацию с помощью просмотров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вебинаров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от руководителей проекта. Как правило, они освещают вопросы не только касательно самого предмета, но и помогают учителю стать более компетентным в вопросе передачи информации.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125132"/>
              </p:ext>
            </p:extLst>
          </p:nvPr>
        </p:nvGraphicFramePr>
        <p:xfrm>
          <a:off x="2927076" y="3709933"/>
          <a:ext cx="1899935" cy="268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5" name="Acrobat Document" r:id="rId9" imgW="5667037" imgH="8019948" progId="AcroExch.Document.11">
                  <p:embed/>
                </p:oleObj>
              </mc:Choice>
              <mc:Fallback>
                <p:oleObj name="Acrobat Document" r:id="rId9" imgW="5667037" imgH="80199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27076" y="3709933"/>
                        <a:ext cx="1899935" cy="268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7" name="Picture 11" descr="C:\Users\User\Desktop\2021-11-24_23-20-54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960" y="2801728"/>
            <a:ext cx="6037412" cy="10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702250"/>
              </p:ext>
            </p:extLst>
          </p:nvPr>
        </p:nvGraphicFramePr>
        <p:xfrm>
          <a:off x="6850112" y="3508269"/>
          <a:ext cx="2569370" cy="3631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6" name="Acrobat Document" r:id="rId12" imgW="5667153" imgH="8019809" progId="AcroExch.Document.7">
                  <p:embed/>
                </p:oleObj>
              </mc:Choice>
              <mc:Fallback>
                <p:oleObj name="Acrobat Document" r:id="rId12" imgW="5667153" imgH="8019809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50112" y="3508269"/>
                        <a:ext cx="2569370" cy="3631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027008"/>
              </p:ext>
            </p:extLst>
          </p:nvPr>
        </p:nvGraphicFramePr>
        <p:xfrm>
          <a:off x="4887138" y="3516265"/>
          <a:ext cx="2329316" cy="3698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Acrobat Document" r:id="rId14" imgW="5667153" imgH="8019809" progId="AcroExch.Document.7">
                  <p:embed/>
                </p:oleObj>
              </mc:Choice>
              <mc:Fallback>
                <p:oleObj name="Acrobat Document" r:id="rId14" imgW="5667153" imgH="8019809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87138" y="3516265"/>
                        <a:ext cx="2329316" cy="3698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ПЛАТФОРМА\1-2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793779" y="3755814"/>
            <a:ext cx="3578422" cy="26255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34400" cy="93610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интересен интерактивный курс 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Учи.ру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»?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1556792"/>
            <a:ext cx="3888432" cy="576064"/>
          </a:xfrm>
        </p:spPr>
        <p:txBody>
          <a:bodyPr/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чителю</a:t>
            </a:r>
            <a:r>
              <a:rPr lang="ru-RU" sz="2800" dirty="0" smtClean="0"/>
              <a:t>    </a:t>
            </a:r>
            <a:r>
              <a:rPr lang="ru-RU" sz="1800" dirty="0" smtClean="0"/>
              <a:t>                                          со </a:t>
            </a:r>
            <a:r>
              <a:rPr lang="ru-RU" sz="1800" dirty="0"/>
              <a:t>своей </a:t>
            </a:r>
            <a:r>
              <a:rPr lang="ru-RU" sz="1800" dirty="0" smtClean="0"/>
              <a:t>стороны: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2276872"/>
            <a:ext cx="4041648" cy="3818404"/>
          </a:xfrm>
        </p:spPr>
        <p:txBody>
          <a:bodyPr>
            <a:normAutofit fontScale="62500" lnSpcReduction="20000"/>
          </a:bodyPr>
          <a:lstStyle/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формировать у учащихся учебную самостоятельность и высокую познавательную мотивацию; 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контролировать процесс освоения учебного материала и повышать уровень; 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оценивать достижения учащихся; 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дистанционно обучать детей с ОВЗ; 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корректировать знания и самообучение; 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работать с одарёнными детьми. 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102225" y="1484784"/>
            <a:ext cx="3646239" cy="648072"/>
          </a:xfrm>
        </p:spPr>
        <p:txBody>
          <a:bodyPr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ученику </a:t>
            </a:r>
            <a:r>
              <a:rPr lang="ru-RU" sz="2800" dirty="0" smtClean="0"/>
              <a:t>    </a:t>
            </a:r>
            <a:r>
              <a:rPr lang="ru-RU" sz="2400" dirty="0" smtClean="0"/>
              <a:t>                                </a:t>
            </a:r>
            <a:r>
              <a:rPr lang="ru-RU" sz="1800" dirty="0" smtClean="0"/>
              <a:t>со своей стороны:</a:t>
            </a:r>
            <a:endParaRPr lang="ru-RU" sz="18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716016" y="2348880"/>
            <a:ext cx="4038600" cy="3189865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достигать планируемых результатов;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контролировать свои действия с помощью системы;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оценивать свои достижения;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повышать уровень своего интеллектуального развития;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работать в комфортном для себя режиме.  </a:t>
            </a:r>
          </a:p>
          <a:p>
            <a:pPr lvl="8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5" y="836712"/>
            <a:ext cx="2595845" cy="9906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реимущества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Учи.ру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251520" y="1916832"/>
            <a:ext cx="2664296" cy="440012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Повышение образовательных результатов</a:t>
            </a: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Усвоение материала без пробелов</a:t>
            </a: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Рост интереса к обучению</a:t>
            </a: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Доступность для детей с особыми образовательными потребностями</a:t>
            </a:r>
          </a:p>
          <a:p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Статистика в реальном времени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01805" y="4005064"/>
            <a:ext cx="5718667" cy="21808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146" name="Picture 2" descr="C:\Users\User\Desktop\2021-11-24_23-14-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381" y="1810544"/>
            <a:ext cx="593951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2021-11-24_23-17-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621" y="548680"/>
            <a:ext cx="6089034" cy="141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784976" cy="51125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8157" y="5547208"/>
            <a:ext cx="286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www.matific.ru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18157" y="5547208"/>
            <a:ext cx="286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www.matific.ru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User\Desktop\мм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56" y="116632"/>
            <a:ext cx="8712968" cy="543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6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18157" y="5547208"/>
            <a:ext cx="286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www.matific.ru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ser\Desktop\маа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9200"/>
            <a:ext cx="8821302" cy="520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0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" y="0"/>
            <a:ext cx="9132851" cy="686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2021-11-29_21-50-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4" y="116632"/>
            <a:ext cx="8856984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2021-11-29_21-51-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56" y="3789040"/>
            <a:ext cx="8716840" cy="244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2021-11-29_22-02-2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2709863"/>
            <a:ext cx="8355013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7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64704"/>
            <a:ext cx="8784976" cy="563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9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5" y="182519"/>
            <a:ext cx="8857887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1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 txBox="1">
            <a:spLocks noGrp="1"/>
          </p:cNvSpPr>
          <p:nvPr>
            <p:ph type="title"/>
          </p:nvPr>
        </p:nvSpPr>
        <p:spPr>
          <a:xfrm>
            <a:off x="683237" y="0"/>
            <a:ext cx="7772400" cy="152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Matific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более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эпизодов и тестов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80712" y="1916915"/>
            <a:ext cx="8783615" cy="4316333"/>
            <a:chOff x="-2199" y="2009"/>
            <a:chExt cx="18525" cy="9171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99" y="2062"/>
              <a:ext cx="3542" cy="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3" y="3001"/>
              <a:ext cx="3377" cy="3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9" y="7736"/>
              <a:ext cx="4217" cy="3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6" y="2062"/>
              <a:ext cx="4100" cy="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6" y="7670"/>
              <a:ext cx="3349" cy="3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6606"/>
              <a:ext cx="3355" cy="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99" y="6536"/>
              <a:ext cx="3542" cy="3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5" y="3001"/>
              <a:ext cx="4101" cy="3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2" y="2009"/>
              <a:ext cx="3505" cy="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6" y="6765"/>
              <a:ext cx="4100" cy="3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28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692697"/>
            <a:ext cx="7999040" cy="18001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от использования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Matific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0" y="2564904"/>
            <a:ext cx="9144000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</a:p>
          <a:p>
            <a:pPr marL="285750" indent="-285750">
              <a:buFontTx/>
              <a:buChar char="-"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еньше рутинной работы</a:t>
            </a:r>
          </a:p>
          <a:p>
            <a:pPr marL="285750" indent="-285750">
              <a:buFontTx/>
              <a:buChar char="-"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ольше времени для творческой работы</a:t>
            </a:r>
          </a:p>
          <a:p>
            <a:pPr marL="285750" indent="-285750">
              <a:buFontTx/>
              <a:buChar char="-"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ндивидуальный и дифференцированный подход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</a:t>
            </a:r>
          </a:p>
          <a:p>
            <a:pPr marL="285750" indent="-285750">
              <a:buFontTx/>
              <a:buChar char="-"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Увлекательное обучение</a:t>
            </a:r>
          </a:p>
          <a:p>
            <a:pPr marL="285750" indent="-285750">
              <a:buFontTx/>
              <a:buChar char="-"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математике</a:t>
            </a:r>
          </a:p>
          <a:p>
            <a:pPr marL="285750" indent="-285750">
              <a:buFontTx/>
              <a:buChar char="-"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прочные, глубокие и обширные знания</a:t>
            </a:r>
          </a:p>
          <a:p>
            <a:pPr marL="285750" indent="-285750">
              <a:buFontTx/>
              <a:buChar char="-"/>
            </a:pPr>
            <a:endParaRPr lang="ru-RU" sz="1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u="sng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Пошаговая </a:t>
            </a:r>
            <a:r>
              <a:rPr lang="ru-RU" sz="1600" u="sng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иструкция</a:t>
            </a:r>
            <a:r>
              <a:rPr lang="ru-RU" sz="1600" u="sng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регистрации для учителя</a:t>
            </a:r>
          </a:p>
          <a:p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vk.com/doc-76919809_361916457?hash=ef23b04e8b3bcee24d&amp;dl=d36a25c5f1f529b0fd</a:t>
            </a:r>
            <a:endParaRPr lang="ru-RU" sz="1800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0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179512" y="836712"/>
            <a:ext cx="8797827" cy="5544616"/>
            <a:chOff x="0" y="0"/>
            <a:chExt cx="11170" cy="937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74"/>
              <a:ext cx="11170" cy="6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" y="0"/>
              <a:ext cx="7370" cy="2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Текст 9"/>
          <p:cNvSpPr txBox="1">
            <a:spLocks/>
          </p:cNvSpPr>
          <p:nvPr/>
        </p:nvSpPr>
        <p:spPr>
          <a:xfrm>
            <a:off x="2202631" y="2097759"/>
            <a:ext cx="4751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www.matific.ru</a:t>
            </a: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31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1154</TotalTime>
  <Words>378</Words>
  <Application>Microsoft Office PowerPoint</Application>
  <PresentationFormat>Экран (4:3)</PresentationFormat>
  <Paragraphs>64</Paragraphs>
  <Slides>20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Wingdings</vt:lpstr>
      <vt:lpstr>Wingdings 2</vt:lpstr>
      <vt:lpstr>Wingdings 3</vt:lpstr>
      <vt:lpstr>Сектор</vt:lpstr>
      <vt:lpstr>1_Сектор</vt:lpstr>
      <vt:lpstr>Acrobat Document</vt:lpstr>
      <vt:lpstr>Использование  цифровых технологий в процессе обучения младших школьников на уроках и во внеурочной деятельности </vt:lpstr>
      <vt:lpstr>Презентация PowerPoint</vt:lpstr>
      <vt:lpstr>Виртуальная образовательная среда</vt:lpstr>
      <vt:lpstr>Онлайн-сервисы для школьников  </vt:lpstr>
      <vt:lpstr>  Uchi.ru  в цифрах и фактах</vt:lpstr>
      <vt:lpstr>Uchi.ru</vt:lpstr>
      <vt:lpstr>Возможности для развития мотивации учеников</vt:lpstr>
      <vt:lpstr>Портфолио</vt:lpstr>
      <vt:lpstr>Чем интересен интерактивный курс «Учи.ру»?</vt:lpstr>
      <vt:lpstr>Преимущества Учи.ру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Matific – это более 1000 эпизодов и тестов</vt:lpstr>
      <vt:lpstr>Эффект от использования Matific 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Храмцова Елена  Анатольевна</dc:creator>
  <cp:keywords>платформа</cp:keywords>
  <cp:lastModifiedBy>1</cp:lastModifiedBy>
  <cp:revision>222</cp:revision>
  <dcterms:created xsi:type="dcterms:W3CDTF">2018-02-28T15:01:27Z</dcterms:created>
  <dcterms:modified xsi:type="dcterms:W3CDTF">2021-11-30T08:44:49Z</dcterms:modified>
  <cp:category>вебинар</cp:category>
</cp:coreProperties>
</file>