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6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kola-7.ru/wp-content/uploads/2021/09/%D0%A0%D0%9F-%D0%B2%D0%BE%D1%81%D0%BF%D0%B8%D1%82%D0%B0%D0%BD%D0%B8%D1%8F-1.pdf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jpe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11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4.emf"/><Relationship Id="rId9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54868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Муниципальное автономное общеобразовательное учреждение средняя школа № 7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Цифровые технологии в реализации воспитательного потенциала урока в начальной школе</a:t>
            </a:r>
            <a:endParaRPr lang="ru-RU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4585482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Зам.директора по УВР </a:t>
            </a:r>
          </a:p>
          <a:p>
            <a:pPr algn="r"/>
            <a:r>
              <a:rPr lang="ru-RU" dirty="0" smtClean="0"/>
              <a:t>Дик Марина Александровна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491880" y="5718109"/>
            <a:ext cx="1757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Декабрь, 2021 г.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295636" y="0"/>
            <a:ext cx="694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Муниципальный семинар  учителей начальных классов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9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АКТУАЛЬНО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20688"/>
            <a:ext cx="835292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  </a:t>
            </a:r>
            <a:r>
              <a:rPr lang="ru-RU" dirty="0" smtClean="0"/>
              <a:t>Без </a:t>
            </a:r>
            <a:r>
              <a:rPr lang="ru-RU" dirty="0"/>
              <a:t>новых информационных технологий уже невозможно представить себе современную </a:t>
            </a:r>
            <a:r>
              <a:rPr lang="ru-RU" dirty="0" smtClean="0"/>
              <a:t>школу (</a:t>
            </a:r>
            <a:r>
              <a:rPr lang="ru-RU" dirty="0"/>
              <a:t>использование мультимедиа в учебной </a:t>
            </a:r>
            <a:r>
              <a:rPr lang="ru-RU" dirty="0" smtClean="0"/>
              <a:t>деятельности</a:t>
            </a:r>
            <a:r>
              <a:rPr lang="ru-RU" dirty="0"/>
              <a:t>, видео-презентаций, специально обучающих программ</a:t>
            </a:r>
            <a:r>
              <a:rPr lang="ru-RU" dirty="0" smtClean="0"/>
              <a:t>, ЦОР в сети интернет, участие </a:t>
            </a:r>
            <a:r>
              <a:rPr lang="ru-RU" dirty="0"/>
              <a:t>в дистанционных конкурсах и олимпиадах 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0409" y="4941168"/>
            <a:ext cx="8187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Важно </a:t>
            </a:r>
            <a:r>
              <a:rPr lang="ru-RU" sz="2000" dirty="0"/>
              <a:t>обучать детей использовать цифровые технологии </a:t>
            </a:r>
            <a:endParaRPr lang="ru-RU" sz="2000" dirty="0" smtClean="0"/>
          </a:p>
          <a:p>
            <a:pPr algn="ctr"/>
            <a:r>
              <a:rPr lang="ru-RU" sz="2000" dirty="0" smtClean="0"/>
              <a:t>в </a:t>
            </a:r>
            <a:r>
              <a:rPr lang="ru-RU" sz="2000" dirty="0"/>
              <a:t>качестве рабочего инструмента в учебе и повседневной жизни, начиная с первого класса.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11560" y="4725144"/>
            <a:ext cx="7704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95536" y="2060848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Младшим </a:t>
            </a:r>
            <a:r>
              <a:rPr lang="ru-RU" dirty="0"/>
              <a:t>школьникам </a:t>
            </a:r>
            <a:r>
              <a:rPr lang="ru-RU" dirty="0" smtClean="0"/>
              <a:t>необходимо </a:t>
            </a:r>
            <a:r>
              <a:rPr lang="ru-RU" dirty="0"/>
              <a:t>большое количество качественного иллюстративного материала, вовлекающего их в процесс восприятия нового не только через зрение, но и слух, эмоции, воображение.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1" t="8210"/>
          <a:stretch/>
        </p:blipFill>
        <p:spPr bwMode="auto">
          <a:xfrm>
            <a:off x="6794081" y="1913350"/>
            <a:ext cx="1956157" cy="2091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5536" y="3429000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u="sng" dirty="0"/>
              <a:t>Цифровые технологии в начальной школе  - это </a:t>
            </a:r>
            <a:r>
              <a:rPr lang="ru-RU" dirty="0"/>
              <a:t>средство  оптимизации учебной деятельности с использованием возможностей </a:t>
            </a:r>
            <a:r>
              <a:rPr lang="ru-RU" dirty="0" smtClean="0"/>
              <a:t>компьютера</a:t>
            </a:r>
            <a:r>
              <a:rPr lang="ru-RU" dirty="0"/>
              <a:t> </a:t>
            </a:r>
            <a:r>
              <a:rPr lang="ru-RU" dirty="0" smtClean="0"/>
              <a:t>и ЦОР сети интернет.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13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НОВЫЕ ТРЕБОВАНИЯ ФГОС 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692696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Приказ Минпросвещения России  от 11.12.2020 г. № 712 «О внесении изменений в некоторые федеральные государственные  образовательные стандарты  общего образования по вопросам воспитания»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636912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До 01.09.2021 г.:</a:t>
            </a:r>
          </a:p>
          <a:p>
            <a:r>
              <a:rPr lang="ru-RU" dirty="0" smtClean="0"/>
              <a:t>- Разработана  Рабочая программа воспитания </a:t>
            </a:r>
          </a:p>
          <a:p>
            <a:r>
              <a:rPr lang="ru-RU" dirty="0" smtClean="0"/>
              <a:t>- Внесены изменения в ООП НОО</a:t>
            </a:r>
          </a:p>
          <a:p>
            <a:r>
              <a:rPr lang="ru-RU" dirty="0" smtClean="0"/>
              <a:t>- Внесены изменения в рабочие программы учебных предметов курсов.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2636912"/>
            <a:ext cx="34203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С 01.09.2021 г.:</a:t>
            </a:r>
          </a:p>
          <a:p>
            <a:pPr algn="just"/>
            <a:r>
              <a:rPr lang="ru-RU" dirty="0" smtClean="0"/>
              <a:t>- Реализуется воспитательный потенциал  урока</a:t>
            </a:r>
          </a:p>
          <a:p>
            <a:pPr algn="just"/>
            <a:r>
              <a:rPr lang="ru-RU" dirty="0" smtClean="0"/>
              <a:t> в рамках модуля  </a:t>
            </a:r>
            <a:r>
              <a:rPr lang="ru-RU" dirty="0"/>
              <a:t>«Школьный урок»</a:t>
            </a:r>
          </a:p>
          <a:p>
            <a:pPr algn="just"/>
            <a:r>
              <a:rPr lang="ru-RU" dirty="0"/>
              <a:t>Р</a:t>
            </a:r>
            <a:r>
              <a:rPr lang="ru-RU" dirty="0" smtClean="0"/>
              <a:t>абочей </a:t>
            </a:r>
            <a:r>
              <a:rPr lang="ru-RU" dirty="0"/>
              <a:t>программы воспитания)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7704" y="177281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 уровне МАОУ СШ № 7</a:t>
            </a:r>
            <a:endParaRPr lang="ru-RU" b="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267744" y="2142148"/>
            <a:ext cx="1584176" cy="334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076056" y="2142148"/>
            <a:ext cx="1512168" cy="334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851920" y="4509120"/>
            <a:ext cx="50765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http://www.shkola-7.ru/wp-content/uploads/2021/09/%D0%A0%D0%9F-%</a:t>
            </a:r>
            <a:r>
              <a:rPr lang="en-US" dirty="0" smtClean="0">
                <a:hlinkClick r:id="rId2"/>
              </a:rPr>
              <a:t>D0%B2%D0%BE%D1%81%D0%BF%D0%B8%D1%82%D0%B0%D0%BD%D0%B8%D1%8F-1.pdf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4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625" y="836712"/>
            <a:ext cx="8784976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/>
              <a:t>• </a:t>
            </a:r>
            <a:r>
              <a:rPr lang="ru-RU" sz="1300" dirty="0"/>
              <a:t>установление доверительных отношений между учителем и его учениками, способствующих позитивному восприятию учащимися требований и просьб учителя, привлечению их внимания к обсуждаемой на уроке информации, активизации их познавательной деятельности; </a:t>
            </a:r>
          </a:p>
          <a:p>
            <a:r>
              <a:rPr lang="ru-RU" sz="1300" dirty="0"/>
              <a:t>• побуждение школьников соблюдать на уроке общепринятые нормы поведения, правила общения со старшими (учителями) и сверстниками (школьниками), принципы учебной дисциплины и самоорганизации; </a:t>
            </a:r>
          </a:p>
          <a:p>
            <a:r>
              <a:rPr lang="ru-RU" sz="1300" dirty="0"/>
              <a:t> • привлечение внимания школьников к ценностному аспекту изучаемых на уроках явлений, организация их работы с получаемой на уроке социально значимой информацией – инициирование ее обсуждения, высказывания учащимися своего мнения по ее поводу, выработки своего к ней отношения; </a:t>
            </a:r>
          </a:p>
          <a:p>
            <a:r>
              <a:rPr lang="ru-RU" sz="1300" dirty="0"/>
              <a:t> • использование воспитательных возможностей содержания учебного предмета через демонстрацию детям примеров ответственного, гражданского поведения, проявления человеколюбия и добросердечности, через подбор соответствующих текстов для чтения, задач для решения, проблемных ситуаций для обсуждения в классе;</a:t>
            </a:r>
          </a:p>
          <a:p>
            <a:r>
              <a:rPr lang="ru-RU" sz="1300" dirty="0"/>
              <a:t> • применение на уроке интерактивных форм работы учащихся: интеллектуальных игр, стимулирующих познавательную мотивацию школьников; дидактического театра, где полученные на уроке знания обыгрываются в театральных постановках; дискуссий, которые дают учащимся возможность приобрести опыт ведения конструктивного диалога; групповой работы или работы в парах, которые учат школьников командной работе и взаимодействию с другими детьми;  </a:t>
            </a:r>
          </a:p>
          <a:p>
            <a:r>
              <a:rPr lang="ru-RU" sz="1300" dirty="0"/>
              <a:t> • включение в урок игровых процедур, которые помогают поддержать мотивацию детей к получению знаний, налаживанию позитивных межличностных отношений в классе, помогают установлению доброжелательной атмосферы во время урока;   </a:t>
            </a:r>
          </a:p>
          <a:p>
            <a:r>
              <a:rPr lang="ru-RU" sz="1300" dirty="0"/>
              <a:t> • организация шефства мотивированных и эрудированных учащихся над их неуспевающими одноклассниками, дающего школьникам социально значимый опыт сотрудничества и взаимной помощи; </a:t>
            </a:r>
          </a:p>
          <a:p>
            <a:r>
              <a:rPr lang="ru-RU" sz="1300" dirty="0"/>
              <a:t>• инициирование и поддержка исследовательской деятельности школьников в рамках реализации ими индивидуальных и групповых исследовательских проектов, что даст школьникам возможность приобрести навык самостоятельного решения теоретической проблемы, навык генерирования и оформления собственных идей, навык уважительного отношения к чужим идеям, оформленным в работах других исследователей, навык публичного выступления перед аудиторией, аргументирования и отстаивания своей точки зрения  (урок-проект, урок-исследование).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-17837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ВОСПИТАТЕЛЬНЫЕ АСПЕКТЫ УРОКА, РЕАЛИЗУЕМЫЕ ЧЕРЕЗ ЦИФРОВЫЕ ТЕХНОЛОГИИ</a:t>
            </a:r>
            <a:endParaRPr lang="ru-RU" sz="1600" b="1" dirty="0"/>
          </a:p>
        </p:txBody>
      </p:sp>
      <p:sp>
        <p:nvSpPr>
          <p:cNvPr id="4" name="Овал 3"/>
          <p:cNvSpPr/>
          <p:nvPr/>
        </p:nvSpPr>
        <p:spPr>
          <a:xfrm>
            <a:off x="198625" y="1772816"/>
            <a:ext cx="8784976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23528" y="2492896"/>
            <a:ext cx="8660073" cy="20162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23528" y="4941168"/>
            <a:ext cx="8568952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4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80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ОПЫТ ИСПОЛЬЗОВАНИЯ ЦИФРОВЫХ ТЕХНОЛОГИЙ В ВОСПИТАТЕЛЬНОМ КОМПОНЕНТЕ  УРОКА</a:t>
            </a: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578452"/>
              </p:ext>
            </p:extLst>
          </p:nvPr>
        </p:nvGraphicFramePr>
        <p:xfrm>
          <a:off x="323528" y="764704"/>
          <a:ext cx="8568952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0112"/>
                <a:gridCol w="57388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Яковчукова Г.В., учитель ОРКСЭ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Технология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WebQuest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позволяет ученикам работать в группах или самостоятельно. Учащиеся используют интернет для поиска информации на определенную тему.   Игра заставляет учащихся задействовать мыслительные навыки  и решать проблему.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Чивикина</a:t>
                      </a:r>
                      <a:r>
                        <a:rPr lang="ru-RU" b="1" baseline="0" dirty="0" smtClean="0"/>
                        <a:t> О.Н., учитель начальных </a:t>
                      </a:r>
                      <a:r>
                        <a:rPr lang="ru-RU" b="1" baseline="0" dirty="0" err="1" smtClean="0"/>
                        <a:t>класов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Технология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Google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-форма,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Google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-презентация,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Google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-таблицы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позволяет  осуществить онлайн-взаимодействие и получить обратную связь  через онлайн-тесты, онлайн-анкетирование .  Онлайн-викторины  помогут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разнообразить образовательный процесс.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Григорьева С.В.,</a:t>
                      </a:r>
                      <a:r>
                        <a:rPr lang="ru-RU" b="1" baseline="0" dirty="0" smtClean="0"/>
                        <a:t> учитель начальных классов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Использование в образовательном процессе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онлайн-платформы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1" baseline="0" dirty="0" err="1" smtClean="0">
                          <a:solidFill>
                            <a:schemeClr val="tx1"/>
                          </a:solidFill>
                        </a:rPr>
                        <a:t>Учи.ру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позволяет повысить мотивацию младшего школьника путем выполнения олимпиадных заданий .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Шкода Г.Н., учитель начальных классов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веб-сервиса </a:t>
                      </a:r>
                      <a:r>
                        <a:rPr lang="ru-RU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Padlet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позволяет организовать обмен идеями между детьми  и потому прекрасно встраивается в проведение онлайн мозгового штурма.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16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ЦОР </a:t>
            </a:r>
            <a:r>
              <a:rPr lang="ru-RU" dirty="0"/>
              <a:t>дает возможность использовать его различными способами в зависимости от оснащения кабинета.</a:t>
            </a:r>
          </a:p>
          <a:p>
            <a:r>
              <a:rPr lang="ru-RU" dirty="0"/>
              <a:t>1. Один компьютер + </a:t>
            </a:r>
            <a:r>
              <a:rPr lang="ru-RU" dirty="0" smtClean="0"/>
              <a:t>интерактивная доска  </a:t>
            </a:r>
            <a:r>
              <a:rPr lang="ru-RU" dirty="0"/>
              <a:t>на кабинет: </a:t>
            </a:r>
            <a:r>
              <a:rPr lang="ru-RU" dirty="0" smtClean="0"/>
              <a:t>фронтальная демонстрация </a:t>
            </a:r>
            <a:r>
              <a:rPr lang="ru-RU" dirty="0"/>
              <a:t>отдельных мультимедиа-объектов и </a:t>
            </a:r>
            <a:r>
              <a:rPr lang="ru-RU" dirty="0" smtClean="0"/>
              <a:t>онлайн-продуктов по </a:t>
            </a:r>
            <a:r>
              <a:rPr lang="ru-RU" dirty="0"/>
              <a:t>теме </a:t>
            </a:r>
            <a:r>
              <a:rPr lang="ru-RU" dirty="0" smtClean="0"/>
              <a:t>урока (в соответствии с требованиями СП);</a:t>
            </a:r>
            <a:endParaRPr lang="ru-RU" dirty="0"/>
          </a:p>
          <a:p>
            <a:r>
              <a:rPr lang="ru-RU" dirty="0"/>
              <a:t>2. Два ученика - один компьютер: </a:t>
            </a:r>
            <a:r>
              <a:rPr lang="ru-RU" dirty="0" smtClean="0"/>
              <a:t> групповое </a:t>
            </a:r>
            <a:r>
              <a:rPr lang="ru-RU" dirty="0"/>
              <a:t>исследовательское или творческое задание; </a:t>
            </a:r>
            <a:r>
              <a:rPr lang="ru-RU" dirty="0" smtClean="0"/>
              <a:t>  </a:t>
            </a:r>
            <a:endParaRPr lang="ru-RU" dirty="0"/>
          </a:p>
          <a:p>
            <a:r>
              <a:rPr lang="ru-RU" dirty="0"/>
              <a:t>3. Один ученик - один компьютер: </a:t>
            </a:r>
            <a:r>
              <a:rPr lang="ru-RU" dirty="0" smtClean="0"/>
              <a:t> индивидуальное </a:t>
            </a:r>
            <a:r>
              <a:rPr lang="ru-RU" dirty="0"/>
              <a:t>исследовательское или творческое задание; </a:t>
            </a:r>
            <a:r>
              <a:rPr lang="ru-RU" dirty="0" smtClean="0"/>
              <a:t> компьютерное </a:t>
            </a:r>
            <a:r>
              <a:rPr lang="ru-RU" dirty="0"/>
              <a:t>тестирование.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4973" y="0"/>
            <a:ext cx="7491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СПОСОБЫ ИСПОЛЬЗОВАНИЯ ЦОР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0234" y="3257630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Как проектировать урок с использованием цифровых ресурсов? 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just"/>
            <a:r>
              <a:rPr lang="ru-RU" dirty="0" smtClean="0"/>
              <a:t>Основные </a:t>
            </a:r>
            <a:r>
              <a:rPr lang="ru-RU" dirty="0"/>
              <a:t>этапы его планирования и моделирования:</a:t>
            </a:r>
          </a:p>
          <a:p>
            <a:pPr algn="just"/>
            <a:r>
              <a:rPr lang="ru-RU" dirty="0"/>
              <a:t>- </a:t>
            </a:r>
            <a:r>
              <a:rPr lang="ru-RU" b="1" dirty="0"/>
              <a:t>концептуальный</a:t>
            </a:r>
            <a:r>
              <a:rPr lang="ru-RU" dirty="0"/>
              <a:t> - определяется цель урока, аргументируется применение ЦОР и происходит подбор необходимых ресурсов;</a:t>
            </a:r>
          </a:p>
          <a:p>
            <a:pPr algn="just"/>
            <a:r>
              <a:rPr lang="ru-RU" dirty="0"/>
              <a:t>- </a:t>
            </a:r>
            <a:r>
              <a:rPr lang="ru-RU" b="1" dirty="0"/>
              <a:t>технологический </a:t>
            </a:r>
            <a:r>
              <a:rPr lang="ru-RU" dirty="0"/>
              <a:t>- выбирается форма проведения урока, происходит детальный анализ выбранных ресурсов, описывается методика использования цифровых ресурсов </a:t>
            </a:r>
            <a:r>
              <a:rPr lang="ru-RU" dirty="0" smtClean="0"/>
              <a:t>как воспитательного потенциала урока и </a:t>
            </a:r>
            <a:r>
              <a:rPr lang="ru-RU" dirty="0"/>
              <a:t>определяется необходимое техническое обеспечение;</a:t>
            </a:r>
          </a:p>
          <a:p>
            <a:pPr algn="just"/>
            <a:r>
              <a:rPr lang="ru-RU" dirty="0"/>
              <a:t>- </a:t>
            </a:r>
            <a:r>
              <a:rPr lang="ru-RU" b="1" dirty="0"/>
              <a:t>операциональный </a:t>
            </a:r>
            <a:r>
              <a:rPr lang="ru-RU" dirty="0"/>
              <a:t>- предполагает поэтапное планирование урока.</a:t>
            </a:r>
          </a:p>
        </p:txBody>
      </p:sp>
    </p:spTree>
    <p:extLst>
      <p:ext uri="{BB962C8B-B14F-4D97-AF65-F5344CB8AC3E}">
        <p14:creationId xmlns:p14="http://schemas.microsoft.com/office/powerpoint/2010/main" val="296790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ДУХОВНО- НРАВСТВЕННОЕ РАЗВИТИЕ И ВОСПИТАНИЕ – </a:t>
            </a:r>
          </a:p>
          <a:p>
            <a:pPr algn="ctr"/>
            <a:r>
              <a:rPr lang="ru-RU" b="1" dirty="0" smtClean="0"/>
              <a:t>В ПРИОРИТЕТЕ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36712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Воспитательный  потенциал каждого урока- это:</a:t>
            </a:r>
            <a:endParaRPr lang="ru-RU" b="1" dirty="0"/>
          </a:p>
          <a:p>
            <a:pPr algn="just"/>
            <a:r>
              <a:rPr lang="ru-RU" dirty="0"/>
              <a:t>- формирование первоначальных представлений о духовно-нравственных ценностях (честь, семья, любовь, добро, совесть, верность), ознакомление с ними на основе противопоставления позитивного и негативного поведения </a:t>
            </a:r>
            <a:r>
              <a:rPr lang="ru-RU" dirty="0" smtClean="0"/>
              <a:t>людей;</a:t>
            </a:r>
            <a:endParaRPr lang="ru-RU" dirty="0"/>
          </a:p>
          <a:p>
            <a:pPr algn="just"/>
            <a:r>
              <a:rPr lang="ru-RU" dirty="0"/>
              <a:t>- воспитание положительного отношения к духовно-нравственным ценностям и желания поступать в соответствии с ними;</a:t>
            </a:r>
          </a:p>
          <a:p>
            <a:pPr algn="just"/>
            <a:r>
              <a:rPr lang="ru-RU" dirty="0"/>
              <a:t>- формирование нравственных умений и привычек (справедливо оценить свои поступки и поступки людей, быть послушными, вежливыми, приветливыми со всеми, доброжелательными).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7076" y="3645024"/>
            <a:ext cx="849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Предлагаемые методические приемы  , используемые на уроках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Видео и аудио-притчи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Кинолекторий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Виртуальная экскурсия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Виртуальное путешествие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Мультимедийные музейные экспозиции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Онлайн-викторины,  онлайн-</a:t>
            </a:r>
            <a:r>
              <a:rPr lang="ru-RU" dirty="0" err="1" smtClean="0"/>
              <a:t>флешмобы</a:t>
            </a:r>
            <a:r>
              <a:rPr lang="ru-RU" dirty="0"/>
              <a:t> </a:t>
            </a:r>
            <a:r>
              <a:rPr lang="ru-RU" dirty="0" smtClean="0"/>
              <a:t>и т.п.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Дистанционные олимпиады и конкурсы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9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659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РАБОЧАЯ ПРОГРАММА УЧИТЕЛЯ С УЧЕТОМ РАБОЧЕЙ ПРОГРАММЫ ВОСПИТАНИЯ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90872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тематического планирования (раздела рабочей программы учителя)   с использованием цифровых ресурсов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6" t="25000" r="21874" b="20625"/>
          <a:stretch/>
        </p:blipFill>
        <p:spPr bwMode="auto">
          <a:xfrm>
            <a:off x="755575" y="1582474"/>
            <a:ext cx="7696285" cy="436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9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038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РЕЗУЛЬТАТИВНОСТЬ ОПЫТА</a:t>
            </a:r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3754772"/>
              </p:ext>
            </p:extLst>
          </p:nvPr>
        </p:nvGraphicFramePr>
        <p:xfrm>
          <a:off x="539552" y="408802"/>
          <a:ext cx="2304256" cy="3230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3" imgW="5857665" imgH="8210369" progId="AcroExch.Document.11">
                  <p:embed/>
                </p:oleObj>
              </mc:Choice>
              <mc:Fallback>
                <p:oleObj name="Acrobat Document" r:id="rId3" imgW="5857665" imgH="8210369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408802"/>
                        <a:ext cx="2304256" cy="3230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945797"/>
              </p:ext>
            </p:extLst>
          </p:nvPr>
        </p:nvGraphicFramePr>
        <p:xfrm>
          <a:off x="3485335" y="671012"/>
          <a:ext cx="2245337" cy="3177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5" imgW="5667037" imgH="8019948" progId="AcroExch.Document.11">
                  <p:embed/>
                </p:oleObj>
              </mc:Choice>
              <mc:Fallback>
                <p:oleObj name="Acrobat Document" r:id="rId5" imgW="5667037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5335" y="671012"/>
                        <a:ext cx="2245337" cy="3177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C:\Users\1\Downloads\Третьяков Л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48492"/>
            <a:ext cx="3283734" cy="232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095311"/>
              </p:ext>
            </p:extLst>
          </p:nvPr>
        </p:nvGraphicFramePr>
        <p:xfrm>
          <a:off x="6372200" y="548680"/>
          <a:ext cx="2261182" cy="3199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Acrobat Document" r:id="rId8" imgW="5667037" imgH="8019948" progId="AcroExch.Document.11">
                  <p:embed/>
                </p:oleObj>
              </mc:Choice>
              <mc:Fallback>
                <p:oleObj name="Acrobat Document" r:id="rId8" imgW="5667037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72200" y="548680"/>
                        <a:ext cx="2261182" cy="3199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748397"/>
              </p:ext>
            </p:extLst>
          </p:nvPr>
        </p:nvGraphicFramePr>
        <p:xfrm>
          <a:off x="4067944" y="2908502"/>
          <a:ext cx="2302659" cy="325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r:id="rId10" imgW="5667037" imgH="8019948" progId="AcroExch.Document.11">
                  <p:embed/>
                </p:oleObj>
              </mc:Choice>
              <mc:Fallback>
                <p:oleObj name="Acrobat Document" r:id="rId10" imgW="5667037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67944" y="2908502"/>
                        <a:ext cx="2302659" cy="325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08354"/>
              </p:ext>
            </p:extLst>
          </p:nvPr>
        </p:nvGraphicFramePr>
        <p:xfrm>
          <a:off x="6804248" y="3310049"/>
          <a:ext cx="2049893" cy="2896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crobat Document" r:id="rId12" imgW="5676871" imgH="8019948" progId="AcroExch.Document.11">
                  <p:embed/>
                </p:oleObj>
              </mc:Choice>
              <mc:Fallback>
                <p:oleObj name="Acrobat Document" r:id="rId12" imgW="5676871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04248" y="3310049"/>
                        <a:ext cx="2049893" cy="2896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056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0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ПЕРСПЕКТИВЫ РАЗВИТИЯ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607195"/>
            <a:ext cx="5378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Повышение уровня компетентности учителя начальных классов в использовании цифровых технологий</a:t>
            </a:r>
          </a:p>
          <a:p>
            <a:pPr algn="just"/>
            <a:endParaRPr lang="ru-RU" b="1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Курсы повышения квалификации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Мастер-классы по презентации нового оборудования и новых онлайн-платформ и онлайн-сервисов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Консультации по вопросам  использования цифровых технологий в образовательном процессе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Участие в сетевых профессиональных сообществах по теме опыта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Расширение сферы применения ЦОР в рамках школьного урока и во внеурочной деятельности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Участие в профессиональных проектах и конкурсах.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998" y="1736679"/>
            <a:ext cx="30963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94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396</TotalTime>
  <Words>957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NewsPrint</vt:lpstr>
      <vt:lpstr>Acrobat Document</vt:lpstr>
      <vt:lpstr>Adobe 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36</cp:revision>
  <dcterms:created xsi:type="dcterms:W3CDTF">2021-11-26T11:08:26Z</dcterms:created>
  <dcterms:modified xsi:type="dcterms:W3CDTF">2021-11-29T12:14:51Z</dcterms:modified>
</cp:coreProperties>
</file>